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Lst>
  <p:notesMasterIdLst>
    <p:notesMasterId r:id="rId33"/>
  </p:notesMasterIdLst>
  <p:sldIdLst>
    <p:sldId id="256" r:id="rId6"/>
    <p:sldId id="1322" r:id="rId7"/>
    <p:sldId id="1392" r:id="rId8"/>
    <p:sldId id="1396" r:id="rId9"/>
    <p:sldId id="1459" r:id="rId10"/>
    <p:sldId id="1478" r:id="rId11"/>
    <p:sldId id="1477" r:id="rId12"/>
    <p:sldId id="1461" r:id="rId13"/>
    <p:sldId id="1476" r:id="rId14"/>
    <p:sldId id="1460" r:id="rId15"/>
    <p:sldId id="1462" r:id="rId16"/>
    <p:sldId id="1463" r:id="rId17"/>
    <p:sldId id="1466" r:id="rId18"/>
    <p:sldId id="1469" r:id="rId19"/>
    <p:sldId id="1470" r:id="rId20"/>
    <p:sldId id="1472" r:id="rId21"/>
    <p:sldId id="1473" r:id="rId22"/>
    <p:sldId id="1424" r:id="rId23"/>
    <p:sldId id="1474" r:id="rId24"/>
    <p:sldId id="1471" r:id="rId25"/>
    <p:sldId id="1475" r:id="rId26"/>
    <p:sldId id="1406" r:id="rId27"/>
    <p:sldId id="1464" r:id="rId28"/>
    <p:sldId id="1427" r:id="rId29"/>
    <p:sldId id="1465" r:id="rId30"/>
    <p:sldId id="1383" r:id="rId31"/>
    <p:sldId id="27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Hannah" initials="JH" lastIdx="1" clrIdx="0">
    <p:extLst>
      <p:ext uri="{19B8F6BF-5375-455C-9EA6-DF929625EA0E}">
        <p15:presenceInfo xmlns:p15="http://schemas.microsoft.com/office/powerpoint/2012/main" userId="S::Hannah.Johnson@kingcounty.gov::9d47970b-5879-4ec1-ab68-8a3bff600249" providerId="AD"/>
      </p:ext>
    </p:extLst>
  </p:cmAuthor>
  <p:cmAuthor id="2" name="Li-Vollmer, Meredith" initials="LM" lastIdx="1" clrIdx="1">
    <p:extLst>
      <p:ext uri="{19B8F6BF-5375-455C-9EA6-DF929625EA0E}">
        <p15:presenceInfo xmlns:p15="http://schemas.microsoft.com/office/powerpoint/2012/main" userId="S::meredith.li-vollmer@kingcounty.gov::edf60c0a-d5e0-4e90-892a-64f3750c1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76" autoAdjust="0"/>
  </p:normalViewPr>
  <p:slideViewPr>
    <p:cSldViewPr snapToGrid="0">
      <p:cViewPr varScale="1">
        <p:scale>
          <a:sx n="85" d="100"/>
          <a:sy n="85" d="100"/>
        </p:scale>
        <p:origin x="2364" y="78"/>
      </p:cViewPr>
      <p:guideLst>
        <p:guide pos="2880"/>
        <p:guide orient="horz" pos="2160"/>
      </p:guideLst>
    </p:cSldViewPr>
  </p:slideViewPr>
  <p:notesTextViewPr>
    <p:cViewPr>
      <p:scale>
        <a:sx n="3" d="2"/>
        <a:sy n="3" d="2"/>
      </p:scale>
      <p:origin x="0" y="0"/>
    </p:cViewPr>
  </p:notesTextViewPr>
  <p:sorterViewPr>
    <p:cViewPr>
      <p:scale>
        <a:sx n="180" d="100"/>
        <a:sy n="1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715A3-D212-4F2B-B8C3-ECA5F974A18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B0DF6D9-845F-49E4-B506-E3F7776062DF}">
      <dgm:prSet phldr="0"/>
      <dgm:spPr/>
      <dgm:t>
        <a:bodyPr/>
        <a:lstStyle/>
        <a:p>
          <a:pPr rtl="0"/>
          <a:r>
            <a:rPr lang="en-US" dirty="0">
              <a:latin typeface="Century Gothic" panose="020B0502020202020204" pitchFamily="34" charset="0"/>
            </a:rPr>
            <a:t>COVID Variant Strains</a:t>
          </a:r>
        </a:p>
      </dgm:t>
    </dgm:pt>
    <dgm:pt modelId="{532F50F7-930F-4FF2-A86E-8413CCF68E80}" type="parTrans" cxnId="{B67673CA-601B-44AF-B0AB-9ABE469E4827}">
      <dgm:prSet/>
      <dgm:spPr/>
      <dgm:t>
        <a:bodyPr/>
        <a:lstStyle/>
        <a:p>
          <a:endParaRPr lang="en-US"/>
        </a:p>
      </dgm:t>
    </dgm:pt>
    <dgm:pt modelId="{ED73F162-F08A-4E99-9D08-828BE450DEAA}" type="sibTrans" cxnId="{B67673CA-601B-44AF-B0AB-9ABE469E4827}">
      <dgm:prSet/>
      <dgm:spPr/>
      <dgm:t>
        <a:bodyPr/>
        <a:lstStyle/>
        <a:p>
          <a:endParaRPr lang="en-US"/>
        </a:p>
      </dgm:t>
    </dgm:pt>
    <dgm:pt modelId="{036AF0DC-158E-446A-8943-5FFBE99B8494}">
      <dgm:prSet phldr="0"/>
      <dgm:spPr/>
      <dgm:t>
        <a:bodyPr/>
        <a:lstStyle/>
        <a:p>
          <a:pPr rtl="0"/>
          <a:r>
            <a:rPr lang="en-US" dirty="0">
              <a:latin typeface="Century Gothic" panose="020B0502020202020204" pitchFamily="34" charset="0"/>
            </a:rPr>
            <a:t>Resources, Questions and      Thank you!</a:t>
          </a:r>
        </a:p>
      </dgm:t>
    </dgm:pt>
    <dgm:pt modelId="{51FEEC68-01E5-4B56-BDA4-11F25D3149F5}" type="parTrans" cxnId="{769D9C04-4B37-428A-9868-F56023A55EB1}">
      <dgm:prSet/>
      <dgm:spPr/>
      <dgm:t>
        <a:bodyPr/>
        <a:lstStyle/>
        <a:p>
          <a:endParaRPr lang="en-US"/>
        </a:p>
      </dgm:t>
    </dgm:pt>
    <dgm:pt modelId="{1B88F43D-3544-44D1-B44F-0600C7AD974D}" type="sibTrans" cxnId="{769D9C04-4B37-428A-9868-F56023A55EB1}">
      <dgm:prSet/>
      <dgm:spPr/>
      <dgm:t>
        <a:bodyPr/>
        <a:lstStyle/>
        <a:p>
          <a:endParaRPr lang="en-US"/>
        </a:p>
      </dgm:t>
    </dgm:pt>
    <dgm:pt modelId="{DFBB389A-682C-4292-85FE-A80086A5FB84}">
      <dgm:prSet phldr="0"/>
      <dgm:spPr>
        <a:solidFill>
          <a:schemeClr val="accent6">
            <a:lumMod val="75000"/>
          </a:schemeClr>
        </a:solidFill>
      </dgm:spPr>
      <dgm:t>
        <a:bodyPr/>
        <a:lstStyle/>
        <a:p>
          <a:pPr rtl="0"/>
          <a:r>
            <a:rPr lang="en-US" dirty="0">
              <a:latin typeface="Century Gothic" panose="020B0502020202020204" pitchFamily="34" charset="0"/>
            </a:rPr>
            <a:t>Where do we stand?</a:t>
          </a:r>
        </a:p>
      </dgm:t>
    </dgm:pt>
    <dgm:pt modelId="{669AF7D3-0F19-4B25-8DBA-EE941F7F208F}" type="sibTrans" cxnId="{B8AF8D14-C1D4-4C6F-848E-7C8C859511AC}">
      <dgm:prSet/>
      <dgm:spPr/>
      <dgm:t>
        <a:bodyPr/>
        <a:lstStyle/>
        <a:p>
          <a:endParaRPr lang="en-US"/>
        </a:p>
      </dgm:t>
    </dgm:pt>
    <dgm:pt modelId="{2894BA2E-384B-486D-BFB8-E19D06FF3836}" type="parTrans" cxnId="{B8AF8D14-C1D4-4C6F-848E-7C8C859511AC}">
      <dgm:prSet/>
      <dgm:spPr/>
      <dgm:t>
        <a:bodyPr/>
        <a:lstStyle/>
        <a:p>
          <a:endParaRPr lang="en-US"/>
        </a:p>
      </dgm:t>
    </dgm:pt>
    <dgm:pt modelId="{88B4FC8D-A2AF-4C07-9A7D-A5FD6B441D8E}">
      <dgm:prSet/>
      <dgm:spPr/>
      <dgm:t>
        <a:bodyPr/>
        <a:lstStyle/>
        <a:p>
          <a:pPr rtl="0"/>
          <a:r>
            <a:rPr lang="en-US" dirty="0"/>
            <a:t>Welcome and Introductions</a:t>
          </a:r>
        </a:p>
      </dgm:t>
    </dgm:pt>
    <dgm:pt modelId="{38E3584F-E0E9-4949-B51F-30638901E25F}" type="sibTrans" cxnId="{5DD4E16B-87A0-4514-88E4-F0C99D5C45E1}">
      <dgm:prSet/>
      <dgm:spPr/>
      <dgm:t>
        <a:bodyPr/>
        <a:lstStyle/>
        <a:p>
          <a:endParaRPr lang="en-US"/>
        </a:p>
      </dgm:t>
    </dgm:pt>
    <dgm:pt modelId="{5E4E5932-5404-44C1-B9E2-CF777130A2EE}" type="parTrans" cxnId="{5DD4E16B-87A0-4514-88E4-F0C99D5C45E1}">
      <dgm:prSet/>
      <dgm:spPr/>
      <dgm:t>
        <a:bodyPr/>
        <a:lstStyle/>
        <a:p>
          <a:endParaRPr lang="en-US"/>
        </a:p>
      </dgm:t>
    </dgm:pt>
    <dgm:pt modelId="{665654B9-4488-423B-9024-7AA1D8B3FE5F}">
      <dgm:prSet phldr="0"/>
      <dgm:spPr/>
      <dgm:t>
        <a:bodyPr/>
        <a:lstStyle/>
        <a:p>
          <a:pPr rtl="0"/>
          <a:r>
            <a:rPr lang="en-US" dirty="0">
              <a:latin typeface="Century Gothic" panose="020B0502020202020204" pitchFamily="34" charset="0"/>
            </a:rPr>
            <a:t>Phase 3</a:t>
          </a:r>
        </a:p>
      </dgm:t>
    </dgm:pt>
    <dgm:pt modelId="{CA456D5E-5A22-478F-BFF5-5494ACC168AE}" type="parTrans" cxnId="{7BA4E0EC-5082-45C1-81A7-4ED6FEA3229D}">
      <dgm:prSet/>
      <dgm:spPr/>
      <dgm:t>
        <a:bodyPr/>
        <a:lstStyle/>
        <a:p>
          <a:endParaRPr lang="en-US"/>
        </a:p>
      </dgm:t>
    </dgm:pt>
    <dgm:pt modelId="{956B240F-BB97-46EB-A0EC-341A9C2ED669}" type="sibTrans" cxnId="{7BA4E0EC-5082-45C1-81A7-4ED6FEA3229D}">
      <dgm:prSet/>
      <dgm:spPr/>
      <dgm:t>
        <a:bodyPr/>
        <a:lstStyle/>
        <a:p>
          <a:endParaRPr lang="en-US"/>
        </a:p>
      </dgm:t>
    </dgm:pt>
    <dgm:pt modelId="{0FFA5AAA-BB86-44A7-9DCF-65F2BD70538B}">
      <dgm:prSet phldr="0"/>
      <dgm:spPr>
        <a:solidFill>
          <a:schemeClr val="accent5">
            <a:lumMod val="75000"/>
          </a:schemeClr>
        </a:solidFill>
      </dgm:spPr>
      <dgm:t>
        <a:bodyPr/>
        <a:lstStyle/>
        <a:p>
          <a:pPr rtl="0"/>
          <a:r>
            <a:rPr lang="en-US" dirty="0">
              <a:latin typeface="Century Gothic" panose="020B0502020202020204" pitchFamily="34" charset="0"/>
            </a:rPr>
            <a:t>COVID Vaccine</a:t>
          </a:r>
        </a:p>
      </dgm:t>
    </dgm:pt>
    <dgm:pt modelId="{BD02D2A4-EB75-42DB-BD20-372481F4FD52}" type="parTrans" cxnId="{0E8AB6A3-A262-4932-9AB1-38CEC6AB6CFD}">
      <dgm:prSet/>
      <dgm:spPr/>
      <dgm:t>
        <a:bodyPr/>
        <a:lstStyle/>
        <a:p>
          <a:endParaRPr lang="en-US"/>
        </a:p>
      </dgm:t>
    </dgm:pt>
    <dgm:pt modelId="{9DE280FF-ACC9-4E2C-9580-892191A37850}" type="sibTrans" cxnId="{0E8AB6A3-A262-4932-9AB1-38CEC6AB6CFD}">
      <dgm:prSet/>
      <dgm:spPr/>
      <dgm:t>
        <a:bodyPr/>
        <a:lstStyle/>
        <a:p>
          <a:endParaRPr lang="en-US"/>
        </a:p>
      </dgm:t>
    </dgm:pt>
    <dgm:pt modelId="{CD013660-69C8-4E4D-9AFD-47CDC416FB46}" type="pres">
      <dgm:prSet presAssocID="{2E0715A3-D212-4F2B-B8C3-ECA5F974A18A}" presName="linear" presStyleCnt="0">
        <dgm:presLayoutVars>
          <dgm:animLvl val="lvl"/>
          <dgm:resizeHandles val="exact"/>
        </dgm:presLayoutVars>
      </dgm:prSet>
      <dgm:spPr/>
    </dgm:pt>
    <dgm:pt modelId="{B6442B45-983F-463C-A190-4177692144C2}" type="pres">
      <dgm:prSet presAssocID="{88B4FC8D-A2AF-4C07-9A7D-A5FD6B441D8E}" presName="parentText" presStyleLbl="node1" presStyleIdx="0" presStyleCnt="6">
        <dgm:presLayoutVars>
          <dgm:chMax val="0"/>
          <dgm:bulletEnabled val="1"/>
        </dgm:presLayoutVars>
      </dgm:prSet>
      <dgm:spPr/>
    </dgm:pt>
    <dgm:pt modelId="{88410E6D-D4FE-4574-AC82-193397C31FBD}" type="pres">
      <dgm:prSet presAssocID="{38E3584F-E0E9-4949-B51F-30638901E25F}" presName="spacer" presStyleCnt="0"/>
      <dgm:spPr/>
    </dgm:pt>
    <dgm:pt modelId="{A168FBD9-C466-49A1-9425-F3655598EFBB}" type="pres">
      <dgm:prSet presAssocID="{DFBB389A-682C-4292-85FE-A80086A5FB84}" presName="parentText" presStyleLbl="node1" presStyleIdx="1" presStyleCnt="6">
        <dgm:presLayoutVars>
          <dgm:chMax val="0"/>
          <dgm:bulletEnabled val="1"/>
        </dgm:presLayoutVars>
      </dgm:prSet>
      <dgm:spPr/>
    </dgm:pt>
    <dgm:pt modelId="{D7F70692-F54E-4BF8-84CE-C63F7F55EE3A}" type="pres">
      <dgm:prSet presAssocID="{669AF7D3-0F19-4B25-8DBA-EE941F7F208F}" presName="spacer" presStyleCnt="0"/>
      <dgm:spPr/>
    </dgm:pt>
    <dgm:pt modelId="{42E1C7FA-7860-4578-89E2-7D59BEA7E88A}" type="pres">
      <dgm:prSet presAssocID="{0FFA5AAA-BB86-44A7-9DCF-65F2BD70538B}" presName="parentText" presStyleLbl="node1" presStyleIdx="2" presStyleCnt="6">
        <dgm:presLayoutVars>
          <dgm:chMax val="0"/>
          <dgm:bulletEnabled val="1"/>
        </dgm:presLayoutVars>
      </dgm:prSet>
      <dgm:spPr/>
    </dgm:pt>
    <dgm:pt modelId="{2F234362-2F6E-475F-B5FF-2F8E6630CE6F}" type="pres">
      <dgm:prSet presAssocID="{9DE280FF-ACC9-4E2C-9580-892191A37850}" presName="spacer" presStyleCnt="0"/>
      <dgm:spPr/>
    </dgm:pt>
    <dgm:pt modelId="{5BC3417B-D96C-4FAA-8ABF-372A79F82147}" type="pres">
      <dgm:prSet presAssocID="{665654B9-4488-423B-9024-7AA1D8B3FE5F}" presName="parentText" presStyleLbl="node1" presStyleIdx="3" presStyleCnt="6">
        <dgm:presLayoutVars>
          <dgm:chMax val="0"/>
          <dgm:bulletEnabled val="1"/>
        </dgm:presLayoutVars>
      </dgm:prSet>
      <dgm:spPr/>
    </dgm:pt>
    <dgm:pt modelId="{96C63473-5D2E-4CCD-B47C-EBD7258D19CD}" type="pres">
      <dgm:prSet presAssocID="{956B240F-BB97-46EB-A0EC-341A9C2ED669}" presName="spacer" presStyleCnt="0"/>
      <dgm:spPr/>
    </dgm:pt>
    <dgm:pt modelId="{4E6D7DD9-9CFC-42F7-8C47-3C4B75DCFD1A}" type="pres">
      <dgm:prSet presAssocID="{AB0DF6D9-845F-49E4-B506-E3F7776062DF}" presName="parentText" presStyleLbl="node1" presStyleIdx="4" presStyleCnt="6">
        <dgm:presLayoutVars>
          <dgm:chMax val="0"/>
          <dgm:bulletEnabled val="1"/>
        </dgm:presLayoutVars>
      </dgm:prSet>
      <dgm:spPr/>
    </dgm:pt>
    <dgm:pt modelId="{DEEF9663-7ACE-42C7-B1FA-2BD95D06CC1B}" type="pres">
      <dgm:prSet presAssocID="{ED73F162-F08A-4E99-9D08-828BE450DEAA}" presName="spacer" presStyleCnt="0"/>
      <dgm:spPr/>
    </dgm:pt>
    <dgm:pt modelId="{7212C5AC-FED2-473C-BF01-9F047DF2007D}" type="pres">
      <dgm:prSet presAssocID="{036AF0DC-158E-446A-8943-5FFBE99B8494}" presName="parentText" presStyleLbl="node1" presStyleIdx="5" presStyleCnt="6">
        <dgm:presLayoutVars>
          <dgm:chMax val="0"/>
          <dgm:bulletEnabled val="1"/>
        </dgm:presLayoutVars>
      </dgm:prSet>
      <dgm:spPr/>
    </dgm:pt>
  </dgm:ptLst>
  <dgm:cxnLst>
    <dgm:cxn modelId="{769D9C04-4B37-428A-9868-F56023A55EB1}" srcId="{2E0715A3-D212-4F2B-B8C3-ECA5F974A18A}" destId="{036AF0DC-158E-446A-8943-5FFBE99B8494}" srcOrd="5" destOrd="0" parTransId="{51FEEC68-01E5-4B56-BDA4-11F25D3149F5}" sibTransId="{1B88F43D-3544-44D1-B44F-0600C7AD974D}"/>
    <dgm:cxn modelId="{B8AF8D14-C1D4-4C6F-848E-7C8C859511AC}" srcId="{2E0715A3-D212-4F2B-B8C3-ECA5F974A18A}" destId="{DFBB389A-682C-4292-85FE-A80086A5FB84}" srcOrd="1" destOrd="0" parTransId="{2894BA2E-384B-486D-BFB8-E19D06FF3836}" sibTransId="{669AF7D3-0F19-4B25-8DBA-EE941F7F208F}"/>
    <dgm:cxn modelId="{12886F1C-0701-433A-8ACC-0BDA56BB7655}" type="presOf" srcId="{665654B9-4488-423B-9024-7AA1D8B3FE5F}" destId="{5BC3417B-D96C-4FAA-8ABF-372A79F82147}" srcOrd="0" destOrd="0" presId="urn:microsoft.com/office/officeart/2005/8/layout/vList2"/>
    <dgm:cxn modelId="{5DD4E16B-87A0-4514-88E4-F0C99D5C45E1}" srcId="{2E0715A3-D212-4F2B-B8C3-ECA5F974A18A}" destId="{88B4FC8D-A2AF-4C07-9A7D-A5FD6B441D8E}" srcOrd="0" destOrd="0" parTransId="{5E4E5932-5404-44C1-B9E2-CF777130A2EE}" sibTransId="{38E3584F-E0E9-4949-B51F-30638901E25F}"/>
    <dgm:cxn modelId="{442FA04F-44BA-4FFB-9F20-58D6906EA66B}" type="presOf" srcId="{AB0DF6D9-845F-49E4-B506-E3F7776062DF}" destId="{4E6D7DD9-9CFC-42F7-8C47-3C4B75DCFD1A}" srcOrd="0" destOrd="0" presId="urn:microsoft.com/office/officeart/2005/8/layout/vList2"/>
    <dgm:cxn modelId="{0F01AD70-518C-46DD-8D55-990A5B33BC02}" type="presOf" srcId="{DFBB389A-682C-4292-85FE-A80086A5FB84}" destId="{A168FBD9-C466-49A1-9425-F3655598EFBB}" srcOrd="0" destOrd="0" presId="urn:microsoft.com/office/officeart/2005/8/layout/vList2"/>
    <dgm:cxn modelId="{0545D68A-3959-4644-B7DE-9005CBCF86CD}" type="presOf" srcId="{2E0715A3-D212-4F2B-B8C3-ECA5F974A18A}" destId="{CD013660-69C8-4E4D-9AFD-47CDC416FB46}" srcOrd="0" destOrd="0" presId="urn:microsoft.com/office/officeart/2005/8/layout/vList2"/>
    <dgm:cxn modelId="{0E8AB6A3-A262-4932-9AB1-38CEC6AB6CFD}" srcId="{2E0715A3-D212-4F2B-B8C3-ECA5F974A18A}" destId="{0FFA5AAA-BB86-44A7-9DCF-65F2BD70538B}" srcOrd="2" destOrd="0" parTransId="{BD02D2A4-EB75-42DB-BD20-372481F4FD52}" sibTransId="{9DE280FF-ACC9-4E2C-9580-892191A37850}"/>
    <dgm:cxn modelId="{87398DAB-288E-4DE7-ABE0-7629C6C42C5E}" type="presOf" srcId="{036AF0DC-158E-446A-8943-5FFBE99B8494}" destId="{7212C5AC-FED2-473C-BF01-9F047DF2007D}" srcOrd="0" destOrd="0" presId="urn:microsoft.com/office/officeart/2005/8/layout/vList2"/>
    <dgm:cxn modelId="{4B5095B5-31D2-46CB-A61B-36FE6BACE1B8}" type="presOf" srcId="{88B4FC8D-A2AF-4C07-9A7D-A5FD6B441D8E}" destId="{B6442B45-983F-463C-A190-4177692144C2}" srcOrd="0" destOrd="0" presId="urn:microsoft.com/office/officeart/2005/8/layout/vList2"/>
    <dgm:cxn modelId="{B67673CA-601B-44AF-B0AB-9ABE469E4827}" srcId="{2E0715A3-D212-4F2B-B8C3-ECA5F974A18A}" destId="{AB0DF6D9-845F-49E4-B506-E3F7776062DF}" srcOrd="4" destOrd="0" parTransId="{532F50F7-930F-4FF2-A86E-8413CCF68E80}" sibTransId="{ED73F162-F08A-4E99-9D08-828BE450DEAA}"/>
    <dgm:cxn modelId="{54BBFDE7-3F82-4B93-B37F-F47F383C7563}" type="presOf" srcId="{0FFA5AAA-BB86-44A7-9DCF-65F2BD70538B}" destId="{42E1C7FA-7860-4578-89E2-7D59BEA7E88A}" srcOrd="0" destOrd="0" presId="urn:microsoft.com/office/officeart/2005/8/layout/vList2"/>
    <dgm:cxn modelId="{7BA4E0EC-5082-45C1-81A7-4ED6FEA3229D}" srcId="{2E0715A3-D212-4F2B-B8C3-ECA5F974A18A}" destId="{665654B9-4488-423B-9024-7AA1D8B3FE5F}" srcOrd="3" destOrd="0" parTransId="{CA456D5E-5A22-478F-BFF5-5494ACC168AE}" sibTransId="{956B240F-BB97-46EB-A0EC-341A9C2ED669}"/>
    <dgm:cxn modelId="{5AF37260-B370-4537-AB18-CE67F83C0F05}" type="presParOf" srcId="{CD013660-69C8-4E4D-9AFD-47CDC416FB46}" destId="{B6442B45-983F-463C-A190-4177692144C2}" srcOrd="0" destOrd="0" presId="urn:microsoft.com/office/officeart/2005/8/layout/vList2"/>
    <dgm:cxn modelId="{3D519D8D-D8AA-4CD7-8214-0A9B6EA74FE1}" type="presParOf" srcId="{CD013660-69C8-4E4D-9AFD-47CDC416FB46}" destId="{88410E6D-D4FE-4574-AC82-193397C31FBD}" srcOrd="1" destOrd="0" presId="urn:microsoft.com/office/officeart/2005/8/layout/vList2"/>
    <dgm:cxn modelId="{02D4D032-43CF-4C9E-871E-0755586118F8}" type="presParOf" srcId="{CD013660-69C8-4E4D-9AFD-47CDC416FB46}" destId="{A168FBD9-C466-49A1-9425-F3655598EFBB}" srcOrd="2" destOrd="0" presId="urn:microsoft.com/office/officeart/2005/8/layout/vList2"/>
    <dgm:cxn modelId="{FB982D55-361E-4CCB-9A2E-FA4126444D01}" type="presParOf" srcId="{CD013660-69C8-4E4D-9AFD-47CDC416FB46}" destId="{D7F70692-F54E-4BF8-84CE-C63F7F55EE3A}" srcOrd="3" destOrd="0" presId="urn:microsoft.com/office/officeart/2005/8/layout/vList2"/>
    <dgm:cxn modelId="{B10E8F73-7351-477C-919B-D27409A3DA38}" type="presParOf" srcId="{CD013660-69C8-4E4D-9AFD-47CDC416FB46}" destId="{42E1C7FA-7860-4578-89E2-7D59BEA7E88A}" srcOrd="4" destOrd="0" presId="urn:microsoft.com/office/officeart/2005/8/layout/vList2"/>
    <dgm:cxn modelId="{6C2232F1-7048-4A0A-960B-FB6B5F65131B}" type="presParOf" srcId="{CD013660-69C8-4E4D-9AFD-47CDC416FB46}" destId="{2F234362-2F6E-475F-B5FF-2F8E6630CE6F}" srcOrd="5" destOrd="0" presId="urn:microsoft.com/office/officeart/2005/8/layout/vList2"/>
    <dgm:cxn modelId="{7F6C69F6-50DC-4D21-8FA8-0ED6C8F5A643}" type="presParOf" srcId="{CD013660-69C8-4E4D-9AFD-47CDC416FB46}" destId="{5BC3417B-D96C-4FAA-8ABF-372A79F82147}" srcOrd="6" destOrd="0" presId="urn:microsoft.com/office/officeart/2005/8/layout/vList2"/>
    <dgm:cxn modelId="{BEC03C00-0DA1-420A-903A-B5788BBC795D}" type="presParOf" srcId="{CD013660-69C8-4E4D-9AFD-47CDC416FB46}" destId="{96C63473-5D2E-4CCD-B47C-EBD7258D19CD}" srcOrd="7" destOrd="0" presId="urn:microsoft.com/office/officeart/2005/8/layout/vList2"/>
    <dgm:cxn modelId="{CED7B3D9-9844-4ED9-8037-2DB7D1BF1376}" type="presParOf" srcId="{CD013660-69C8-4E4D-9AFD-47CDC416FB46}" destId="{4E6D7DD9-9CFC-42F7-8C47-3C4B75DCFD1A}" srcOrd="8" destOrd="0" presId="urn:microsoft.com/office/officeart/2005/8/layout/vList2"/>
    <dgm:cxn modelId="{88AC75F5-E7D9-49B3-876D-B943496AB03A}" type="presParOf" srcId="{CD013660-69C8-4E4D-9AFD-47CDC416FB46}" destId="{DEEF9663-7ACE-42C7-B1FA-2BD95D06CC1B}" srcOrd="9" destOrd="0" presId="urn:microsoft.com/office/officeart/2005/8/layout/vList2"/>
    <dgm:cxn modelId="{71D02AE0-539D-4815-A840-0BFDB97A09F6}" type="presParOf" srcId="{CD013660-69C8-4E4D-9AFD-47CDC416FB46}" destId="{7212C5AC-FED2-473C-BF01-9F047DF2007D}"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42B45-983F-463C-A190-4177692144C2}">
      <dsp:nvSpPr>
        <dsp:cNvPr id="0" name=""/>
        <dsp:cNvSpPr/>
      </dsp:nvSpPr>
      <dsp:spPr>
        <a:xfrm>
          <a:off x="0" y="39764"/>
          <a:ext cx="5130799"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Welcome and Introductions</a:t>
          </a:r>
        </a:p>
      </dsp:txBody>
      <dsp:txXfrm>
        <a:off x="44602" y="84366"/>
        <a:ext cx="5041595" cy="824474"/>
      </dsp:txXfrm>
    </dsp:sp>
    <dsp:sp modelId="{A168FBD9-C466-49A1-9425-F3655598EFBB}">
      <dsp:nvSpPr>
        <dsp:cNvPr id="0" name=""/>
        <dsp:cNvSpPr/>
      </dsp:nvSpPr>
      <dsp:spPr>
        <a:xfrm>
          <a:off x="0" y="1019682"/>
          <a:ext cx="5130799" cy="91367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entury Gothic" panose="020B0502020202020204" pitchFamily="34" charset="0"/>
            </a:rPr>
            <a:t>Where do we stand?</a:t>
          </a:r>
        </a:p>
      </dsp:txBody>
      <dsp:txXfrm>
        <a:off x="44602" y="1064284"/>
        <a:ext cx="5041595" cy="824474"/>
      </dsp:txXfrm>
    </dsp:sp>
    <dsp:sp modelId="{42E1C7FA-7860-4578-89E2-7D59BEA7E88A}">
      <dsp:nvSpPr>
        <dsp:cNvPr id="0" name=""/>
        <dsp:cNvSpPr/>
      </dsp:nvSpPr>
      <dsp:spPr>
        <a:xfrm>
          <a:off x="0" y="1999601"/>
          <a:ext cx="5130799" cy="91367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entury Gothic" panose="020B0502020202020204" pitchFamily="34" charset="0"/>
            </a:rPr>
            <a:t>COVID Vaccine</a:t>
          </a:r>
        </a:p>
      </dsp:txBody>
      <dsp:txXfrm>
        <a:off x="44602" y="2044203"/>
        <a:ext cx="5041595" cy="824474"/>
      </dsp:txXfrm>
    </dsp:sp>
    <dsp:sp modelId="{5BC3417B-D96C-4FAA-8ABF-372A79F82147}">
      <dsp:nvSpPr>
        <dsp:cNvPr id="0" name=""/>
        <dsp:cNvSpPr/>
      </dsp:nvSpPr>
      <dsp:spPr>
        <a:xfrm>
          <a:off x="0" y="2979520"/>
          <a:ext cx="5130799"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entury Gothic" panose="020B0502020202020204" pitchFamily="34" charset="0"/>
            </a:rPr>
            <a:t>Phase 3</a:t>
          </a:r>
        </a:p>
      </dsp:txBody>
      <dsp:txXfrm>
        <a:off x="44602" y="3024122"/>
        <a:ext cx="5041595" cy="824474"/>
      </dsp:txXfrm>
    </dsp:sp>
    <dsp:sp modelId="{4E6D7DD9-9CFC-42F7-8C47-3C4B75DCFD1A}">
      <dsp:nvSpPr>
        <dsp:cNvPr id="0" name=""/>
        <dsp:cNvSpPr/>
      </dsp:nvSpPr>
      <dsp:spPr>
        <a:xfrm>
          <a:off x="0" y="3959438"/>
          <a:ext cx="5130799" cy="9136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entury Gothic" panose="020B0502020202020204" pitchFamily="34" charset="0"/>
            </a:rPr>
            <a:t>COVID Variant Strains</a:t>
          </a:r>
        </a:p>
      </dsp:txBody>
      <dsp:txXfrm>
        <a:off x="44602" y="4004040"/>
        <a:ext cx="5041595" cy="824474"/>
      </dsp:txXfrm>
    </dsp:sp>
    <dsp:sp modelId="{7212C5AC-FED2-473C-BF01-9F047DF2007D}">
      <dsp:nvSpPr>
        <dsp:cNvPr id="0" name=""/>
        <dsp:cNvSpPr/>
      </dsp:nvSpPr>
      <dsp:spPr>
        <a:xfrm>
          <a:off x="0" y="4939357"/>
          <a:ext cx="5130799"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entury Gothic" panose="020B0502020202020204" pitchFamily="34" charset="0"/>
            </a:rPr>
            <a:t>Resources, Questions and      Thank you!</a:t>
          </a:r>
        </a:p>
      </dsp:txBody>
      <dsp:txXfrm>
        <a:off x="44602" y="4983959"/>
        <a:ext cx="5041595" cy="8244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EEC67-E45F-41F7-B620-211AB751154D}" type="datetimeFigureOut">
              <a:rPr lang="en-US" smtClean="0"/>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F08D8-43CE-4A55-A9F5-191796F82AD2}" type="slidenum">
              <a:rPr lang="en-US" smtClean="0"/>
              <a:t>‹#›</a:t>
            </a:fld>
            <a:endParaRPr lang="en-US"/>
          </a:p>
        </p:txBody>
      </p:sp>
    </p:spTree>
    <p:extLst>
      <p:ext uri="{BB962C8B-B14F-4D97-AF65-F5344CB8AC3E}">
        <p14:creationId xmlns:p14="http://schemas.microsoft.com/office/powerpoint/2010/main" val="273800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indyourphasewa.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kingcounty.gov/depts/health/covid-19/vaccine.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F08D8-43CE-4A55-A9F5-191796F82AD2}" type="slidenum">
              <a:rPr lang="en-US" smtClean="0"/>
              <a:t>1</a:t>
            </a:fld>
            <a:endParaRPr lang="en-US"/>
          </a:p>
        </p:txBody>
      </p:sp>
    </p:spTree>
    <p:extLst>
      <p:ext uri="{BB962C8B-B14F-4D97-AF65-F5344CB8AC3E}">
        <p14:creationId xmlns:p14="http://schemas.microsoft.com/office/powerpoint/2010/main" val="189811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83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81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27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14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811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562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238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 </a:t>
            </a:r>
          </a:p>
          <a:p>
            <a:pPr lvl="0" fontAlgn="base"/>
            <a:r>
              <a:rPr lang="en-US" sz="1200" b="1" kern="1200" dirty="0">
                <a:solidFill>
                  <a:schemeClr val="tx1"/>
                </a:solidFill>
                <a:effectLst/>
                <a:latin typeface="+mn-lt"/>
                <a:ea typeface="+mn-ea"/>
                <a:cs typeface="+mn-cs"/>
              </a:rPr>
              <a:t>Call your doctor’s office</a:t>
            </a:r>
            <a:r>
              <a:rPr lang="en-US" sz="1200" kern="1200" dirty="0">
                <a:solidFill>
                  <a:schemeClr val="tx1"/>
                </a:solidFill>
                <a:effectLst/>
                <a:latin typeface="+mn-lt"/>
                <a:ea typeface="+mn-ea"/>
                <a:cs typeface="+mn-cs"/>
              </a:rPr>
              <a:t> or healthcare provider to see if they have appointments.</a:t>
            </a:r>
          </a:p>
          <a:p>
            <a:pPr fontAlgn="base"/>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Washington State's </a:t>
            </a:r>
            <a:r>
              <a:rPr lang="en-US" sz="1200" b="1" kern="1200" dirty="0">
                <a:solidFill>
                  <a:schemeClr val="tx1"/>
                </a:solidFill>
                <a:effectLst/>
                <a:latin typeface="+mn-lt"/>
                <a:ea typeface="+mn-ea"/>
                <a:cs typeface="+mn-cs"/>
              </a:rPr>
              <a:t>Phase Finder online tool</a:t>
            </a:r>
            <a:r>
              <a:rPr lang="en-US" sz="1200" kern="1200" dirty="0">
                <a:solidFill>
                  <a:schemeClr val="tx1"/>
                </a:solidFill>
                <a:effectLst/>
                <a:latin typeface="+mn-lt"/>
                <a:ea typeface="+mn-ea"/>
                <a:cs typeface="+mn-cs"/>
              </a:rPr>
              <a:t> can confirm your eligibility and provide you with a list of possible vaccination locations. </a:t>
            </a:r>
            <a:r>
              <a:rPr lang="en-US" sz="1200" u="sng" kern="1200" dirty="0">
                <a:solidFill>
                  <a:schemeClr val="tx1"/>
                </a:solidFill>
                <a:effectLst/>
                <a:latin typeface="+mn-lt"/>
                <a:ea typeface="+mn-ea"/>
                <a:cs typeface="+mn-cs"/>
                <a:hlinkClick r:id="rId3"/>
              </a:rPr>
              <a:t>www.FindYourPhaseWA.org</a:t>
            </a:r>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 </a:t>
            </a:r>
          </a:p>
          <a:p>
            <a:pPr lvl="0" fontAlgn="base"/>
            <a:r>
              <a:rPr lang="en-US" sz="1200" b="1" kern="1200" dirty="0">
                <a:solidFill>
                  <a:schemeClr val="tx1"/>
                </a:solidFill>
                <a:effectLst/>
                <a:latin typeface="+mn-lt"/>
                <a:ea typeface="+mn-ea"/>
                <a:cs typeface="+mn-cs"/>
              </a:rPr>
              <a:t>Need help making a vaccination appointment over the phone?</a:t>
            </a:r>
            <a:r>
              <a:rPr lang="en-US" sz="1200" kern="1200" dirty="0">
                <a:solidFill>
                  <a:schemeClr val="tx1"/>
                </a:solidFill>
                <a:effectLst/>
                <a:latin typeface="+mn-lt"/>
                <a:ea typeface="+mn-ea"/>
                <a:cs typeface="+mn-cs"/>
              </a:rPr>
              <a:t> Call the King County COVID-19 Call Center any day between 8 AM – 7 PM at 206-477-3977. Interpreters are available – state the language you need when you are connected.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517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26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55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058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65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February 1, 2021, King County will operate COVID-19 vaccination sites in Auburn and Kent to serve people in south King County who are 1) age 75 and older, or 2) age 50 and older who cannot live independently, or are living with and caring for their kin, or 3) a caregiver/home care worker. Each site will offer up to 500 free vaccinations each day. Additional groups will be able to schedule appointments at these sites as vaccine supply increases.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408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40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289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13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a:hlinkClick r:id="rId3"/>
              </a:rPr>
              <a:t>https://www.kingcounty.gov/depts/health/covid-19/vaccine.aspx</a:t>
            </a:r>
            <a:endParaRPr lang="en-US" sz="1200">
              <a:solidFill>
                <a:prstClr val="black"/>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09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2A821-6A30-42BD-8BF0-F7BD7E5D0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98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33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5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59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5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F08D8-43CE-4A55-A9F5-191796F82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07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290D-5C13-4F74-83DF-BED84DF56FD7}"/>
              </a:ext>
            </a:extLst>
          </p:cNvPr>
          <p:cNvSpPr>
            <a:spLocks noGrp="1"/>
          </p:cNvSpPr>
          <p:nvPr>
            <p:ph type="ctrTitle" hasCustomPrompt="1"/>
          </p:nvPr>
        </p:nvSpPr>
        <p:spPr>
          <a:xfrm>
            <a:off x="1143000" y="1122363"/>
            <a:ext cx="6858000" cy="2387600"/>
          </a:xfrm>
        </p:spPr>
        <p:txBody>
          <a:bodyPr anchor="b"/>
          <a:lstStyle>
            <a:lvl1pPr algn="ctr">
              <a:defRPr sz="45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9AF56CE-B7EA-44F4-881C-4EAB532902C1}"/>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7AF2C3-C4A9-416C-A5CB-E13101D4B67E}"/>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5" name="Footer Placeholder 4">
            <a:extLst>
              <a:ext uri="{FF2B5EF4-FFF2-40B4-BE49-F238E27FC236}">
                <a16:creationId xmlns:a16="http://schemas.microsoft.com/office/drawing/2014/main" id="{6F7FB4BD-A9F4-4D66-A842-D4EB03EAA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55AB5-1078-4342-86FB-AB47CE73526E}"/>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7201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CB1D-79AD-43A1-95E0-4B2C7F2BE58B}"/>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3" name="Footer Placeholder 2">
            <a:extLst>
              <a:ext uri="{FF2B5EF4-FFF2-40B4-BE49-F238E27FC236}">
                <a16:creationId xmlns:a16="http://schemas.microsoft.com/office/drawing/2014/main" id="{E0536476-28FD-4FC9-9268-BC0E87657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E4E23-FE62-4D64-9662-631031DAD64C}"/>
              </a:ext>
            </a:extLst>
          </p:cNvPr>
          <p:cNvSpPr>
            <a:spLocks noGrp="1"/>
          </p:cNvSpPr>
          <p:nvPr>
            <p:ph type="sldNum" sz="quarter" idx="12"/>
          </p:nvPr>
        </p:nvSpPr>
        <p:spPr/>
        <p:txBody>
          <a:bodyPr/>
          <a:lstStyle/>
          <a:p>
            <a:fld id="{3804E4D0-44E6-420F-9FFE-C7FD217BA644}" type="slidenum">
              <a:rPr lang="en-US" smtClean="0"/>
              <a:t>‹#›</a:t>
            </a:fld>
            <a:endParaRPr lang="en-US"/>
          </a:p>
        </p:txBody>
      </p:sp>
      <p:sp>
        <p:nvSpPr>
          <p:cNvPr id="5" name="Rectangle 4">
            <a:extLst>
              <a:ext uri="{FF2B5EF4-FFF2-40B4-BE49-F238E27FC236}">
                <a16:creationId xmlns:a16="http://schemas.microsoft.com/office/drawing/2014/main" id="{AD855F76-A42A-4074-9F95-B987EB045AE9}"/>
              </a:ext>
            </a:extLst>
          </p:cNvPr>
          <p:cNvSpPr/>
          <p:nvPr userDrawn="1"/>
        </p:nvSpPr>
        <p:spPr>
          <a:xfrm>
            <a:off x="0" y="0"/>
            <a:ext cx="91440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258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17D-8C86-4E46-B2EE-C608594AF9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C58134-63F8-4337-98DD-2B1BE5B78E28}"/>
              </a:ext>
            </a:extLst>
          </p:cNvPr>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7EC38-8151-4D2D-8B05-34D4412B3AC8}"/>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F9F342-A99D-43E8-9A2C-091FA2EEB1FC}"/>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6" name="Footer Placeholder 5">
            <a:extLst>
              <a:ext uri="{FF2B5EF4-FFF2-40B4-BE49-F238E27FC236}">
                <a16:creationId xmlns:a16="http://schemas.microsoft.com/office/drawing/2014/main" id="{14DF97C7-9742-4A07-9928-A45EE08877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15F81-6710-4205-9C66-9D2E9190BA52}"/>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121053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CE03-6704-492D-8DC7-373E12D46C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4F6A659-EFA5-4BA9-B41C-61E48871B8F0}"/>
              </a:ext>
            </a:extLst>
          </p:cNvPr>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BE75BA7A-0D2A-4722-91C7-DA855BB45B01}"/>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C76C7D-E7C0-4088-9866-58FEF85EFF06}"/>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6" name="Footer Placeholder 5">
            <a:extLst>
              <a:ext uri="{FF2B5EF4-FFF2-40B4-BE49-F238E27FC236}">
                <a16:creationId xmlns:a16="http://schemas.microsoft.com/office/drawing/2014/main" id="{59F179F8-D7F7-4187-979D-A96AF8F92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E765B-77D4-4FD6-A27F-302294FD77E7}"/>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166509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B0CD-B69E-4AB3-ABA5-3AE6988A3A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737449-988A-4FF9-949F-CE960BC69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2FBB0-3AF9-4AD1-94D9-B8D381656E05}"/>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5" name="Footer Placeholder 4">
            <a:extLst>
              <a:ext uri="{FF2B5EF4-FFF2-40B4-BE49-F238E27FC236}">
                <a16:creationId xmlns:a16="http://schemas.microsoft.com/office/drawing/2014/main" id="{09F01E55-1F19-453C-917D-0D1BEC79D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265E3-9979-4309-A3E6-07D9AECD50A5}"/>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2654862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1CE39F-99F9-40B3-A1E5-CD8C33FD6E3B}"/>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A50A00-2F5E-4DD1-949E-5FBE3C293B74}"/>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D5B67-A5B6-4208-8CEB-2245C0E614B8}"/>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5" name="Footer Placeholder 4">
            <a:extLst>
              <a:ext uri="{FF2B5EF4-FFF2-40B4-BE49-F238E27FC236}">
                <a16:creationId xmlns:a16="http://schemas.microsoft.com/office/drawing/2014/main" id="{5D47C247-C929-43C5-8B7B-CE231CB39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30120-EE76-4C22-8B6F-FC995DC576B4}"/>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3222180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4FA8-8E78-47FA-811F-F86A8930E41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9D3629D-3FF0-467C-B853-ED359542713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52B77BC-71B5-4FD9-8CA1-42D255AF572E}"/>
              </a:ext>
            </a:extLst>
          </p:cNvPr>
          <p:cNvSpPr>
            <a:spLocks noGrp="1"/>
          </p:cNvSpPr>
          <p:nvPr>
            <p:ph type="dt" sz="half" idx="10"/>
          </p:nvPr>
        </p:nvSpPr>
        <p:spPr/>
        <p:txBody>
          <a:bodyPr/>
          <a:lstStyle/>
          <a:p>
            <a:fld id="{91515BEF-A441-4B67-8312-1873E0C57606}" type="datetime1">
              <a:rPr lang="en-US" smtClean="0"/>
              <a:t>3/29/2021</a:t>
            </a:fld>
            <a:endParaRPr lang="en-US" dirty="0"/>
          </a:p>
        </p:txBody>
      </p:sp>
      <p:sp>
        <p:nvSpPr>
          <p:cNvPr id="5" name="Footer Placeholder 4">
            <a:extLst>
              <a:ext uri="{FF2B5EF4-FFF2-40B4-BE49-F238E27FC236}">
                <a16:creationId xmlns:a16="http://schemas.microsoft.com/office/drawing/2014/main" id="{DCC8EF59-B520-473F-975E-BD303080F2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30AAEA-FEDB-4843-9FB4-2A58E5A6423C}"/>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85205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B9DC-FDA3-49A3-8CEF-1B3C83F6F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96E8F-C7A1-4A1A-AA19-5388E9F3BB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ACD62E-A9A9-4FE4-A2A8-50C06E765F89}"/>
              </a:ext>
            </a:extLst>
          </p:cNvPr>
          <p:cNvSpPr>
            <a:spLocks noGrp="1"/>
          </p:cNvSpPr>
          <p:nvPr>
            <p:ph type="sldNum" sz="quarter" idx="12"/>
          </p:nvPr>
        </p:nvSpPr>
        <p:spPr>
          <a:xfrm>
            <a:off x="628650" y="6311901"/>
            <a:ext cx="2057400" cy="365125"/>
          </a:xfrm>
        </p:spPr>
        <p:txBody>
          <a:bodyPr/>
          <a:lstStyle>
            <a:lvl1pPr algn="l">
              <a:defRPr/>
            </a:lvl1pPr>
          </a:lstStyle>
          <a:p>
            <a:fld id="{437DFB55-3B5D-4506-BBD8-A7A7A2430F10}" type="slidenum">
              <a:rPr lang="en-US" smtClean="0"/>
              <a:pPr/>
              <a:t>‹#›</a:t>
            </a:fld>
            <a:endParaRPr lang="en-US" dirty="0"/>
          </a:p>
        </p:txBody>
      </p:sp>
    </p:spTree>
    <p:extLst>
      <p:ext uri="{BB962C8B-B14F-4D97-AF65-F5344CB8AC3E}">
        <p14:creationId xmlns:p14="http://schemas.microsoft.com/office/powerpoint/2010/main" val="177782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9C7D-EA54-4F6D-B237-B0BA015B02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4122E0-A4CC-4471-889B-64B6674809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F1BE25-3808-4A6B-90D5-9B4BED71ED43}"/>
              </a:ext>
            </a:extLst>
          </p:cNvPr>
          <p:cNvSpPr>
            <a:spLocks noGrp="1"/>
          </p:cNvSpPr>
          <p:nvPr>
            <p:ph type="dt" sz="half" idx="10"/>
          </p:nvPr>
        </p:nvSpPr>
        <p:spPr/>
        <p:txBody>
          <a:bodyPr/>
          <a:lstStyle/>
          <a:p>
            <a:fld id="{A4D422AB-3D06-4F1F-B961-DF2F5219826E}" type="datetime1">
              <a:rPr lang="en-US" smtClean="0"/>
              <a:t>3/29/2021</a:t>
            </a:fld>
            <a:endParaRPr lang="en-US" dirty="0"/>
          </a:p>
        </p:txBody>
      </p:sp>
      <p:sp>
        <p:nvSpPr>
          <p:cNvPr id="5" name="Footer Placeholder 4">
            <a:extLst>
              <a:ext uri="{FF2B5EF4-FFF2-40B4-BE49-F238E27FC236}">
                <a16:creationId xmlns:a16="http://schemas.microsoft.com/office/drawing/2014/main" id="{6853056C-8D95-4E60-977D-78F0C82322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5EE53-4ED9-49D3-9A1A-DBA1FA574D3A}"/>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4107381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57F8-462F-4680-8794-2348D5059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38676-1FFE-406F-AB01-5A4645C762E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A5A0F6-7C98-4946-B4B3-8F0FD47C005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4D3354-C8E8-4C48-912E-C10CBA08290E}"/>
              </a:ext>
            </a:extLst>
          </p:cNvPr>
          <p:cNvSpPr>
            <a:spLocks noGrp="1"/>
          </p:cNvSpPr>
          <p:nvPr>
            <p:ph type="dt" sz="half" idx="10"/>
          </p:nvPr>
        </p:nvSpPr>
        <p:spPr/>
        <p:txBody>
          <a:bodyPr/>
          <a:lstStyle/>
          <a:p>
            <a:fld id="{10D03668-912C-40EF-BC52-60163F519581}" type="datetime1">
              <a:rPr lang="en-US" smtClean="0"/>
              <a:t>3/29/2021</a:t>
            </a:fld>
            <a:endParaRPr lang="en-US" dirty="0"/>
          </a:p>
        </p:txBody>
      </p:sp>
      <p:sp>
        <p:nvSpPr>
          <p:cNvPr id="6" name="Footer Placeholder 5">
            <a:extLst>
              <a:ext uri="{FF2B5EF4-FFF2-40B4-BE49-F238E27FC236}">
                <a16:creationId xmlns:a16="http://schemas.microsoft.com/office/drawing/2014/main" id="{24C8E8A1-95F2-4DA0-A51B-350613D291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4B7F2F-AF48-4882-A23C-619CEFBF0020}"/>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3325316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CEFE-F7A8-4E70-BE51-B1FAF84BAA5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DF86C-28DB-4322-952D-5335FB8A108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95BE8-0285-4D14-87FD-41326C8C0C9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C4C0B-4FED-44D3-B6D0-4C740D79E61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6AE22-4EBC-4053-8D45-A1C1EE801C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82EB6-E948-4517-8292-3E2A7C063BB2}"/>
              </a:ext>
            </a:extLst>
          </p:cNvPr>
          <p:cNvSpPr>
            <a:spLocks noGrp="1"/>
          </p:cNvSpPr>
          <p:nvPr>
            <p:ph type="dt" sz="half" idx="10"/>
          </p:nvPr>
        </p:nvSpPr>
        <p:spPr/>
        <p:txBody>
          <a:bodyPr/>
          <a:lstStyle/>
          <a:p>
            <a:fld id="{CE20F6A3-CB87-4C48-9E1B-D0FB9D7CA9F7}" type="datetime1">
              <a:rPr lang="en-US" smtClean="0"/>
              <a:t>3/29/2021</a:t>
            </a:fld>
            <a:endParaRPr lang="en-US" dirty="0"/>
          </a:p>
        </p:txBody>
      </p:sp>
      <p:sp>
        <p:nvSpPr>
          <p:cNvPr id="8" name="Footer Placeholder 7">
            <a:extLst>
              <a:ext uri="{FF2B5EF4-FFF2-40B4-BE49-F238E27FC236}">
                <a16:creationId xmlns:a16="http://schemas.microsoft.com/office/drawing/2014/main" id="{623C671E-8BDE-4E52-9A98-FCAF4B0216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9448ACB-66AD-4DAC-9386-D54E8515EEBE}"/>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135472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A363-5B9F-4220-BE52-FCA008911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735E5-0497-4186-BB65-6F5F9F597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1D678-97EC-462F-900A-8FADE325C3B3}"/>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5" name="Footer Placeholder 4">
            <a:extLst>
              <a:ext uri="{FF2B5EF4-FFF2-40B4-BE49-F238E27FC236}">
                <a16:creationId xmlns:a16="http://schemas.microsoft.com/office/drawing/2014/main" id="{7F48259B-7D48-4AA4-ACA5-581D3C95F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9FBC8-A895-468E-909F-270302771C1D}"/>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390449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419F-7874-4A04-BC5C-6BFB335384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F4F73E-C339-4D47-B28E-77C8254B80EA}"/>
              </a:ext>
            </a:extLst>
          </p:cNvPr>
          <p:cNvSpPr>
            <a:spLocks noGrp="1"/>
          </p:cNvSpPr>
          <p:nvPr>
            <p:ph type="dt" sz="half" idx="10"/>
          </p:nvPr>
        </p:nvSpPr>
        <p:spPr/>
        <p:txBody>
          <a:bodyPr/>
          <a:lstStyle/>
          <a:p>
            <a:fld id="{B86B296C-BEF8-46C0-AAB7-2F16541C4E54}" type="datetime1">
              <a:rPr lang="en-US" smtClean="0"/>
              <a:t>3/29/2021</a:t>
            </a:fld>
            <a:endParaRPr lang="en-US" dirty="0"/>
          </a:p>
        </p:txBody>
      </p:sp>
      <p:sp>
        <p:nvSpPr>
          <p:cNvPr id="4" name="Footer Placeholder 3">
            <a:extLst>
              <a:ext uri="{FF2B5EF4-FFF2-40B4-BE49-F238E27FC236}">
                <a16:creationId xmlns:a16="http://schemas.microsoft.com/office/drawing/2014/main" id="{F52ACBC8-B2AA-4A30-89E2-82189603B8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8616A1-EBA2-4366-91CC-C2E55A00A44C}"/>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414449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2CCAA-5458-44BC-B307-C00B59C91991}"/>
              </a:ext>
            </a:extLst>
          </p:cNvPr>
          <p:cNvSpPr>
            <a:spLocks noGrp="1"/>
          </p:cNvSpPr>
          <p:nvPr>
            <p:ph type="dt" sz="half" idx="10"/>
          </p:nvPr>
        </p:nvSpPr>
        <p:spPr/>
        <p:txBody>
          <a:bodyPr/>
          <a:lstStyle/>
          <a:p>
            <a:fld id="{C9BA1D3C-7C42-4F4B-9388-9359A040E2B7}" type="datetime1">
              <a:rPr lang="en-US" smtClean="0"/>
              <a:t>3/29/2021</a:t>
            </a:fld>
            <a:endParaRPr lang="en-US" dirty="0"/>
          </a:p>
        </p:txBody>
      </p:sp>
      <p:sp>
        <p:nvSpPr>
          <p:cNvPr id="3" name="Footer Placeholder 2">
            <a:extLst>
              <a:ext uri="{FF2B5EF4-FFF2-40B4-BE49-F238E27FC236}">
                <a16:creationId xmlns:a16="http://schemas.microsoft.com/office/drawing/2014/main" id="{3857B1BF-60FA-4ACD-B7F6-A628FEBD7BE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E19C9D-DAB4-4685-92BA-A4ED0B46CA86}"/>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391199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2FB8-440A-4561-8477-5BED88278F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C3FE57-98F6-4450-9BD0-01634BA656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3149CE-9096-4DA0-89A2-0ACA10C9E7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80DC97-B0A8-45F8-AD8B-4AA57A1C012C}"/>
              </a:ext>
            </a:extLst>
          </p:cNvPr>
          <p:cNvSpPr>
            <a:spLocks noGrp="1"/>
          </p:cNvSpPr>
          <p:nvPr>
            <p:ph type="dt" sz="half" idx="10"/>
          </p:nvPr>
        </p:nvSpPr>
        <p:spPr/>
        <p:txBody>
          <a:bodyPr/>
          <a:lstStyle/>
          <a:p>
            <a:fld id="{6F5F459D-C700-4466-B560-BF93937C8E14}" type="datetime1">
              <a:rPr lang="en-US" smtClean="0"/>
              <a:t>3/29/2021</a:t>
            </a:fld>
            <a:endParaRPr lang="en-US" dirty="0"/>
          </a:p>
        </p:txBody>
      </p:sp>
      <p:sp>
        <p:nvSpPr>
          <p:cNvPr id="6" name="Footer Placeholder 5">
            <a:extLst>
              <a:ext uri="{FF2B5EF4-FFF2-40B4-BE49-F238E27FC236}">
                <a16:creationId xmlns:a16="http://schemas.microsoft.com/office/drawing/2014/main" id="{40B473D3-869B-4E2F-A334-A954968445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8CCD43-379D-4070-A645-A85ABC95CDDF}"/>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3995402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74FB-8132-4837-9106-81199B86FE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0D3922A-F28D-4984-890B-22C6BA3F062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5D5F885-E55D-48A5-9EC3-9985687709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B6E469-1003-4871-97FF-EE8F2DDD37F7}"/>
              </a:ext>
            </a:extLst>
          </p:cNvPr>
          <p:cNvSpPr>
            <a:spLocks noGrp="1"/>
          </p:cNvSpPr>
          <p:nvPr>
            <p:ph type="dt" sz="half" idx="10"/>
          </p:nvPr>
        </p:nvSpPr>
        <p:spPr/>
        <p:txBody>
          <a:bodyPr/>
          <a:lstStyle/>
          <a:p>
            <a:fld id="{789E12EF-E491-4BB6-90F7-A87A95972527}" type="datetime1">
              <a:rPr lang="en-US" smtClean="0"/>
              <a:t>3/29/2021</a:t>
            </a:fld>
            <a:endParaRPr lang="en-US" dirty="0"/>
          </a:p>
        </p:txBody>
      </p:sp>
      <p:sp>
        <p:nvSpPr>
          <p:cNvPr id="6" name="Footer Placeholder 5">
            <a:extLst>
              <a:ext uri="{FF2B5EF4-FFF2-40B4-BE49-F238E27FC236}">
                <a16:creationId xmlns:a16="http://schemas.microsoft.com/office/drawing/2014/main" id="{6FF81F0D-CB97-47B3-B2D7-B3DC2BC4BC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BB0D0D-5EE1-43BD-8273-EA5FA9ECB669}"/>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253813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03D6-068C-4CB4-88B7-32745591EC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002C42-DAA2-4E8A-965B-379F14C56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7CE2B-4054-474F-B397-50D82C0DE4A4}"/>
              </a:ext>
            </a:extLst>
          </p:cNvPr>
          <p:cNvSpPr>
            <a:spLocks noGrp="1"/>
          </p:cNvSpPr>
          <p:nvPr>
            <p:ph type="dt" sz="half" idx="10"/>
          </p:nvPr>
        </p:nvSpPr>
        <p:spPr/>
        <p:txBody>
          <a:bodyPr/>
          <a:lstStyle/>
          <a:p>
            <a:fld id="{41D659D8-39F1-4CBD-A66A-82EBB310FF42}" type="datetime1">
              <a:rPr lang="en-US" smtClean="0"/>
              <a:t>3/29/2021</a:t>
            </a:fld>
            <a:endParaRPr lang="en-US" dirty="0"/>
          </a:p>
        </p:txBody>
      </p:sp>
      <p:sp>
        <p:nvSpPr>
          <p:cNvPr id="5" name="Footer Placeholder 4">
            <a:extLst>
              <a:ext uri="{FF2B5EF4-FFF2-40B4-BE49-F238E27FC236}">
                <a16:creationId xmlns:a16="http://schemas.microsoft.com/office/drawing/2014/main" id="{17351A43-E2FE-4BF8-A868-F8470C7A2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0BE58-B8EF-488F-A57A-ED9C48456270}"/>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342728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87535-1C4A-4D49-A298-FCDF33DD74F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4C0973-7190-4F9E-9568-094EB9190A1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52154-6C6A-4466-BAD3-41BEF738E24D}"/>
              </a:ext>
            </a:extLst>
          </p:cNvPr>
          <p:cNvSpPr>
            <a:spLocks noGrp="1"/>
          </p:cNvSpPr>
          <p:nvPr>
            <p:ph type="dt" sz="half" idx="10"/>
          </p:nvPr>
        </p:nvSpPr>
        <p:spPr/>
        <p:txBody>
          <a:bodyPr/>
          <a:lstStyle/>
          <a:p>
            <a:fld id="{3C5ABE55-0F8E-4F1E-9384-F81562B693E5}" type="datetime1">
              <a:rPr lang="en-US" smtClean="0"/>
              <a:t>3/29/2021</a:t>
            </a:fld>
            <a:endParaRPr lang="en-US" dirty="0"/>
          </a:p>
        </p:txBody>
      </p:sp>
      <p:sp>
        <p:nvSpPr>
          <p:cNvPr id="5" name="Footer Placeholder 4">
            <a:extLst>
              <a:ext uri="{FF2B5EF4-FFF2-40B4-BE49-F238E27FC236}">
                <a16:creationId xmlns:a16="http://schemas.microsoft.com/office/drawing/2014/main" id="{CDA72B91-E1CB-4949-B5A4-A9BF18E79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A882F1-7B45-45C2-97F2-C40DDEFC8515}"/>
              </a:ext>
            </a:extLst>
          </p:cNvPr>
          <p:cNvSpPr>
            <a:spLocks noGrp="1"/>
          </p:cNvSpPr>
          <p:nvPr>
            <p:ph type="sldNum" sz="quarter" idx="12"/>
          </p:nvPr>
        </p:nvSpPr>
        <p:spPr/>
        <p:txBody>
          <a:bodyPr/>
          <a:lstStyle/>
          <a:p>
            <a:fld id="{437DFB55-3B5D-4506-BBD8-A7A7A2430F10}" type="slidenum">
              <a:rPr lang="en-US" smtClean="0"/>
              <a:t>‹#›</a:t>
            </a:fld>
            <a:endParaRPr lang="en-US" dirty="0"/>
          </a:p>
        </p:txBody>
      </p:sp>
    </p:spTree>
    <p:extLst>
      <p:ext uri="{BB962C8B-B14F-4D97-AF65-F5344CB8AC3E}">
        <p14:creationId xmlns:p14="http://schemas.microsoft.com/office/powerpoint/2010/main" val="81255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0914-BE28-4515-9782-19937ACF16DF}"/>
              </a:ext>
            </a:extLst>
          </p:cNvPr>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41F187-4920-4F5E-8265-6D56553FCA24}"/>
              </a:ext>
            </a:extLst>
          </p:cNvPr>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E67C9-9AA6-4E0D-A0D9-74E0CB52AFC6}"/>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5" name="Footer Placeholder 4">
            <a:extLst>
              <a:ext uri="{FF2B5EF4-FFF2-40B4-BE49-F238E27FC236}">
                <a16:creationId xmlns:a16="http://schemas.microsoft.com/office/drawing/2014/main" id="{2BFA3DA0-E7BB-4EEC-A26D-5866D83FB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85E27-C734-4431-AEAC-E02BF4B42329}"/>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325900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C29C-9168-45BB-A781-E51FC3430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46FC1-260F-4097-A713-3FF112A138A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A8FB4-8F99-40EC-B807-8A34E32A0AF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197E8-FB3B-4F9A-8A67-AECC8384FA02}"/>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6" name="Footer Placeholder 5">
            <a:extLst>
              <a:ext uri="{FF2B5EF4-FFF2-40B4-BE49-F238E27FC236}">
                <a16:creationId xmlns:a16="http://schemas.microsoft.com/office/drawing/2014/main" id="{3A7AE35B-C5D3-4C3E-8E90-77FD54C857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4672C-36B9-4B3A-A44A-ACD28093D42E}"/>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232658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B73E-A836-4057-8D64-2D2CECBE6708}"/>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D09CB-B57A-4D55-B6F5-A16E92F98FE5}"/>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38179-7649-4FE6-9D6D-4E95B37788C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C5A200-9692-4402-9328-702BBD3111CC}"/>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2E2249-6CF2-4DAA-A0A0-CD309CE3B532}"/>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E76C8B-84DA-427D-BA36-D598A11ACA64}"/>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8" name="Footer Placeholder 7">
            <a:extLst>
              <a:ext uri="{FF2B5EF4-FFF2-40B4-BE49-F238E27FC236}">
                <a16:creationId xmlns:a16="http://schemas.microsoft.com/office/drawing/2014/main" id="{49E7ECDA-3B45-4AB0-B228-CF891899F4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286F45-E38E-4E26-A4E9-1D1DA97B9CF4}"/>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17725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92F1-57A1-4533-823D-2F7D1802E3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2ACAE-3523-49A3-8739-524AC66C2F5E}"/>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4" name="Footer Placeholder 3">
            <a:extLst>
              <a:ext uri="{FF2B5EF4-FFF2-40B4-BE49-F238E27FC236}">
                <a16:creationId xmlns:a16="http://schemas.microsoft.com/office/drawing/2014/main" id="{23C81C1E-2F1B-4E11-BAAB-8B34F4943E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074DCF-4A32-4CF3-9544-1C3868D180EC}"/>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384944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CB1D-79AD-43A1-95E0-4B2C7F2BE58B}"/>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3" name="Footer Placeholder 2">
            <a:extLst>
              <a:ext uri="{FF2B5EF4-FFF2-40B4-BE49-F238E27FC236}">
                <a16:creationId xmlns:a16="http://schemas.microsoft.com/office/drawing/2014/main" id="{E0536476-28FD-4FC9-9268-BC0E87657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E4E23-FE62-4D64-9662-631031DAD64C}"/>
              </a:ext>
            </a:extLst>
          </p:cNvPr>
          <p:cNvSpPr>
            <a:spLocks noGrp="1"/>
          </p:cNvSpPr>
          <p:nvPr>
            <p:ph type="sldNum" sz="quarter" idx="12"/>
          </p:nvPr>
        </p:nvSpPr>
        <p:spPr/>
        <p:txBody>
          <a:bodyPr/>
          <a:lstStyle/>
          <a:p>
            <a:fld id="{3804E4D0-44E6-420F-9FFE-C7FD217BA644}" type="slidenum">
              <a:rPr lang="en-US" smtClean="0"/>
              <a:t>‹#›</a:t>
            </a:fld>
            <a:endParaRPr lang="en-US"/>
          </a:p>
        </p:txBody>
      </p:sp>
    </p:spTree>
    <p:extLst>
      <p:ext uri="{BB962C8B-B14F-4D97-AF65-F5344CB8AC3E}">
        <p14:creationId xmlns:p14="http://schemas.microsoft.com/office/powerpoint/2010/main" val="208091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CB1D-79AD-43A1-95E0-4B2C7F2BE58B}"/>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3" name="Footer Placeholder 2">
            <a:extLst>
              <a:ext uri="{FF2B5EF4-FFF2-40B4-BE49-F238E27FC236}">
                <a16:creationId xmlns:a16="http://schemas.microsoft.com/office/drawing/2014/main" id="{E0536476-28FD-4FC9-9268-BC0E87657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E4E23-FE62-4D64-9662-631031DAD64C}"/>
              </a:ext>
            </a:extLst>
          </p:cNvPr>
          <p:cNvSpPr>
            <a:spLocks noGrp="1"/>
          </p:cNvSpPr>
          <p:nvPr>
            <p:ph type="sldNum" sz="quarter" idx="12"/>
          </p:nvPr>
        </p:nvSpPr>
        <p:spPr/>
        <p:txBody>
          <a:bodyPr/>
          <a:lstStyle/>
          <a:p>
            <a:fld id="{3804E4D0-44E6-420F-9FFE-C7FD217BA644}" type="slidenum">
              <a:rPr lang="en-US" smtClean="0"/>
              <a:t>‹#›</a:t>
            </a:fld>
            <a:endParaRPr lang="en-US"/>
          </a:p>
        </p:txBody>
      </p:sp>
      <p:sp>
        <p:nvSpPr>
          <p:cNvPr id="5" name="Rectangle 4">
            <a:extLst>
              <a:ext uri="{FF2B5EF4-FFF2-40B4-BE49-F238E27FC236}">
                <a16:creationId xmlns:a16="http://schemas.microsoft.com/office/drawing/2014/main" id="{AD855F76-A42A-4074-9F95-B987EB045AE9}"/>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530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7CB1D-79AD-43A1-95E0-4B2C7F2BE58B}"/>
              </a:ext>
            </a:extLst>
          </p:cNvPr>
          <p:cNvSpPr>
            <a:spLocks noGrp="1"/>
          </p:cNvSpPr>
          <p:nvPr>
            <p:ph type="dt" sz="half" idx="10"/>
          </p:nvPr>
        </p:nvSpPr>
        <p:spPr/>
        <p:txBody>
          <a:bodyPr/>
          <a:lstStyle/>
          <a:p>
            <a:fld id="{5A4BC4F3-2769-429E-AA19-A32C00EB80B8}" type="datetimeFigureOut">
              <a:rPr lang="en-US" smtClean="0"/>
              <a:t>3/29/2021</a:t>
            </a:fld>
            <a:endParaRPr lang="en-US"/>
          </a:p>
        </p:txBody>
      </p:sp>
      <p:sp>
        <p:nvSpPr>
          <p:cNvPr id="3" name="Footer Placeholder 2">
            <a:extLst>
              <a:ext uri="{FF2B5EF4-FFF2-40B4-BE49-F238E27FC236}">
                <a16:creationId xmlns:a16="http://schemas.microsoft.com/office/drawing/2014/main" id="{E0536476-28FD-4FC9-9268-BC0E87657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E4E23-FE62-4D64-9662-631031DAD64C}"/>
              </a:ext>
            </a:extLst>
          </p:cNvPr>
          <p:cNvSpPr>
            <a:spLocks noGrp="1"/>
          </p:cNvSpPr>
          <p:nvPr>
            <p:ph type="sldNum" sz="quarter" idx="12"/>
          </p:nvPr>
        </p:nvSpPr>
        <p:spPr/>
        <p:txBody>
          <a:bodyPr/>
          <a:lstStyle/>
          <a:p>
            <a:fld id="{3804E4D0-44E6-420F-9FFE-C7FD217BA644}" type="slidenum">
              <a:rPr lang="en-US" smtClean="0"/>
              <a:t>‹#›</a:t>
            </a:fld>
            <a:endParaRPr lang="en-US"/>
          </a:p>
        </p:txBody>
      </p:sp>
      <p:sp>
        <p:nvSpPr>
          <p:cNvPr id="5" name="Rectangle 4">
            <a:extLst>
              <a:ext uri="{FF2B5EF4-FFF2-40B4-BE49-F238E27FC236}">
                <a16:creationId xmlns:a16="http://schemas.microsoft.com/office/drawing/2014/main" id="{AD855F76-A42A-4074-9F95-B987EB045AE9}"/>
              </a:ext>
            </a:extLst>
          </p:cNvPr>
          <p:cNvSpPr/>
          <p:nvPr userDrawn="1"/>
        </p:nvSpPr>
        <p:spPr>
          <a:xfrm>
            <a:off x="0" y="0"/>
            <a:ext cx="9144000" cy="6858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4602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CD3A5-F1A2-4112-95DB-BC18F2DD686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519B80-2C47-4DA2-96C5-CB9750C71A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7F9C4-4A0D-4900-AE7B-102A44506FAA}"/>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4BC4F3-2769-429E-AA19-A32C00EB80B8}" type="datetimeFigureOut">
              <a:rPr lang="en-US" smtClean="0"/>
              <a:t>3/29/2021</a:t>
            </a:fld>
            <a:endParaRPr lang="en-US"/>
          </a:p>
        </p:txBody>
      </p:sp>
      <p:sp>
        <p:nvSpPr>
          <p:cNvPr id="5" name="Footer Placeholder 4">
            <a:extLst>
              <a:ext uri="{FF2B5EF4-FFF2-40B4-BE49-F238E27FC236}">
                <a16:creationId xmlns:a16="http://schemas.microsoft.com/office/drawing/2014/main" id="{0B2F094E-645E-42C7-B20A-0C2F41D27647}"/>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904E5C-2967-40ED-960A-79D114A62F49}"/>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04E4D0-44E6-420F-9FFE-C7FD217BA644}" type="slidenum">
              <a:rPr lang="en-US" smtClean="0"/>
              <a:t>‹#›</a:t>
            </a:fld>
            <a:endParaRPr lang="en-US"/>
          </a:p>
        </p:txBody>
      </p:sp>
    </p:spTree>
    <p:extLst>
      <p:ext uri="{BB962C8B-B14F-4D97-AF65-F5344CB8AC3E}">
        <p14:creationId xmlns:p14="http://schemas.microsoft.com/office/powerpoint/2010/main" val="428318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74" r:id="rId10"/>
    <p:sldLayoutId id="2147483668" r:id="rId11"/>
    <p:sldLayoutId id="2147483669" r:id="rId12"/>
    <p:sldLayoutId id="2147483670" r:id="rId13"/>
    <p:sldLayoutId id="2147483671" r:id="rId14"/>
  </p:sldLayoutIdLst>
  <p:txStyles>
    <p:title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8691-8C93-4794-8B57-ED6C3079D57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75C46-1E8A-4BAC-90DA-68F16661BBB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C41AD8-5384-4EC6-8EA1-CD8683EB21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689911-C61C-451A-93DA-DBEA84ACD183}" type="datetime1">
              <a:rPr lang="en-US" smtClean="0"/>
              <a:t>3/29/2021</a:t>
            </a:fld>
            <a:endParaRPr lang="en-US" dirty="0"/>
          </a:p>
        </p:txBody>
      </p:sp>
      <p:sp>
        <p:nvSpPr>
          <p:cNvPr id="5" name="Footer Placeholder 4">
            <a:extLst>
              <a:ext uri="{FF2B5EF4-FFF2-40B4-BE49-F238E27FC236}">
                <a16:creationId xmlns:a16="http://schemas.microsoft.com/office/drawing/2014/main" id="{B966E145-5BA9-4CC8-AA37-EB716F21A70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8268E0-AD43-403E-B27F-63A36D572C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7DFB55-3B5D-4506-BBD8-A7A7A2430F10}" type="slidenum">
              <a:rPr lang="en-US" smtClean="0"/>
              <a:t>‹#›</a:t>
            </a:fld>
            <a:endParaRPr lang="en-US" dirty="0"/>
          </a:p>
        </p:txBody>
      </p:sp>
    </p:spTree>
    <p:extLst>
      <p:ext uri="{BB962C8B-B14F-4D97-AF65-F5344CB8AC3E}">
        <p14:creationId xmlns:p14="http://schemas.microsoft.com/office/powerpoint/2010/main" val="7918764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ernor.wa.gov/sites/default/files/COVID19%20Spectator%20Event%20Guidanc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h.wa.gov/Portals/1/Documents/1600/coronavirus/SummaryInterimVaccineAllocationPriortization.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h.wa.gov/Portals/1/Documents/1600/coronavirus/SummaryInterimVaccineAllocationPriortization.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doh.wa.gov/Emergencies/COVID19/vacci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doh.wa.gov/Emergencies/COVID19/vaccin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indyourphasew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sv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cc02.safelinks.protection.outlook.com/?url=http%3A%2F%2Fwww.findaride.org%2F&amp;data=04%7C01%7CBecky.Reitzes%40kingcounty.gov%7Cf048ff31ab0949617f3608d8f2dcc56c%7Cbae5059a76f049d7999672dfe95d69c7%7C0%7C0%7C637526377297151525%7CUnknown%7CTWFpbGZsb3d8eyJWIjoiMC4wLjAwMDAiLCJQIjoiV2luMzIiLCJBTiI6Ik1haWwiLCJXVCI6Mn0%3D%7C1000&amp;sdata=s24t%2BaR22zbm8rjFD2NVgmKIWaNppmERzZCcXMB5rBM%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kingcountymetro.blog/2021/02/23/take-transit-to-take-your-shot-here-are-ways-to-get-to-your-vaccination-appointme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kingcounty.gov/depts/health/covid-19/care/har-program.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cc02.safelinks.protection.outlook.com/?url=https%3A%2F%2Fcommercegrants.com%2F&amp;data=04%7C01%7CBecky.Reitzes%40kingcounty.gov%7Cf048ff31ab0949617f3608d8f2dcc56c%7Cbae5059a76f049d7999672dfe95d69c7%7C0%7C0%7C637526377297151525%7CUnknown%7CTWFpbGZsb3d8eyJWIjoiMC4wLjAwMDAiLCJQIjoiV2luMzIiLCJBTiI6Ik1haWwiLCJXVCI6Mn0%3D%7C1000&amp;sdata=dEHNYngwQ0KdH4TIJg9gV7WRjv%2B%2Fyn6c8EpetxqhJds%3D&amp;reserved=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kingcounty.gov/covid/vaccin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coronavirus/2019-ncov/travelers/travel-during-covid19.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travelers/travel-planner/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cdc.gov/coronavirus/2019-ncov/travelers/travel-during-covid19.html"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07019B-3009-48C4-939A-5AD55520FB8A}"/>
              </a:ext>
            </a:extLst>
          </p:cNvPr>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7BF461E0-1911-43D5-A48B-C7312758D9A9}"/>
              </a:ext>
            </a:extLst>
          </p:cNvPr>
          <p:cNvSpPr>
            <a:spLocks noGrp="1"/>
          </p:cNvSpPr>
          <p:nvPr>
            <p:ph type="title" idx="4294967295"/>
          </p:nvPr>
        </p:nvSpPr>
        <p:spPr>
          <a:xfrm>
            <a:off x="812386" y="2452808"/>
            <a:ext cx="8036560" cy="2284660"/>
          </a:xfrm>
        </p:spPr>
        <p:txBody>
          <a:bodyPr>
            <a:noAutofit/>
          </a:bodyPr>
          <a:lstStyle/>
          <a:p>
            <a:pPr>
              <a:lnSpc>
                <a:spcPct val="100000"/>
              </a:lnSpc>
            </a:pPr>
            <a:r>
              <a:rPr lang="en-US" sz="4500" dirty="0">
                <a:solidFill>
                  <a:schemeClr val="bg1"/>
                </a:solidFill>
                <a:latin typeface="Century Gothic" panose="020B0502020202020204" pitchFamily="34" charset="0"/>
              </a:rPr>
              <a:t>Community Partners’ Call</a:t>
            </a:r>
          </a:p>
        </p:txBody>
      </p:sp>
      <p:sp>
        <p:nvSpPr>
          <p:cNvPr id="6" name="Rectangle 5">
            <a:extLst>
              <a:ext uri="{FF2B5EF4-FFF2-40B4-BE49-F238E27FC236}">
                <a16:creationId xmlns:a16="http://schemas.microsoft.com/office/drawing/2014/main" id="{B7D5EF04-15DF-4877-8760-BF4AAE6BE239}"/>
              </a:ext>
            </a:extLst>
          </p:cNvPr>
          <p:cNvSpPr/>
          <p:nvPr/>
        </p:nvSpPr>
        <p:spPr>
          <a:xfrm>
            <a:off x="890460" y="1446883"/>
            <a:ext cx="5798467" cy="1419619"/>
          </a:xfrm>
          <a:prstGeom prst="rect">
            <a:avLst/>
          </a:prstGeom>
        </p:spPr>
        <p:txBody>
          <a:bodyPr wrap="square">
            <a:spAutoFit/>
          </a:bodyPr>
          <a:lstStyle/>
          <a:p>
            <a:r>
              <a:rPr lang="en-US" sz="8625" b="1" dirty="0">
                <a:solidFill>
                  <a:schemeClr val="bg1"/>
                </a:solidFill>
                <a:latin typeface="Century Gothic" panose="020B0502020202020204" pitchFamily="34" charset="0"/>
              </a:rPr>
              <a:t>COVID-19</a:t>
            </a:r>
            <a:endParaRPr lang="en-US" sz="8625" dirty="0">
              <a:solidFill>
                <a:schemeClr val="bg1"/>
              </a:solidFill>
            </a:endParaRPr>
          </a:p>
        </p:txBody>
      </p:sp>
      <p:pic>
        <p:nvPicPr>
          <p:cNvPr id="7" name="Graphic 6">
            <a:extLst>
              <a:ext uri="{FF2B5EF4-FFF2-40B4-BE49-F238E27FC236}">
                <a16:creationId xmlns:a16="http://schemas.microsoft.com/office/drawing/2014/main" id="{8CBA76C6-C15D-4BD2-BF1C-418E73988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6472" y="1093628"/>
            <a:ext cx="1722474" cy="1722474"/>
          </a:xfrm>
          <a:prstGeom prst="rect">
            <a:avLst/>
          </a:prstGeom>
        </p:spPr>
      </p:pic>
      <p:pic>
        <p:nvPicPr>
          <p:cNvPr id="8" name="Picture 7">
            <a:extLst>
              <a:ext uri="{FF2B5EF4-FFF2-40B4-BE49-F238E27FC236}">
                <a16:creationId xmlns:a16="http://schemas.microsoft.com/office/drawing/2014/main" id="{74AABD62-A23C-4A09-8412-862C923B117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34856" y="6084328"/>
            <a:ext cx="2828393" cy="610960"/>
          </a:xfrm>
          <a:prstGeom prst="rect">
            <a:avLst/>
          </a:prstGeom>
        </p:spPr>
      </p:pic>
      <p:sp>
        <p:nvSpPr>
          <p:cNvPr id="12" name="Subtitle 2"/>
          <p:cNvSpPr txBox="1">
            <a:spLocks/>
          </p:cNvSpPr>
          <p:nvPr/>
        </p:nvSpPr>
        <p:spPr>
          <a:xfrm>
            <a:off x="697537" y="4010723"/>
            <a:ext cx="8036560" cy="520783"/>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0FF5C536-5DC7-46E7-962E-9FC09C1309F6}"/>
              </a:ext>
            </a:extLst>
          </p:cNvPr>
          <p:cNvSpPr txBox="1"/>
          <p:nvPr/>
        </p:nvSpPr>
        <p:spPr>
          <a:xfrm>
            <a:off x="356569" y="5443791"/>
            <a:ext cx="5421718" cy="707886"/>
          </a:xfrm>
          <a:prstGeom prst="rect">
            <a:avLst/>
          </a:prstGeom>
          <a:noFill/>
        </p:spPr>
        <p:txBody>
          <a:bodyPr wrap="square" rtlCol="0">
            <a:spAutoFit/>
          </a:bodyPr>
          <a:lstStyle/>
          <a:p>
            <a:r>
              <a:rPr lang="en-US" sz="2000" b="1" dirty="0">
                <a:solidFill>
                  <a:schemeClr val="bg1"/>
                </a:solidFill>
              </a:rPr>
              <a:t>Becky Reitzes, MA</a:t>
            </a:r>
          </a:p>
          <a:p>
            <a:r>
              <a:rPr lang="en-US" sz="2000" b="1" dirty="0">
                <a:solidFill>
                  <a:schemeClr val="bg1"/>
                </a:solidFill>
              </a:rPr>
              <a:t>Becky.Reitzes@kingcounty.gov</a:t>
            </a:r>
          </a:p>
        </p:txBody>
      </p:sp>
    </p:spTree>
    <p:extLst>
      <p:ext uri="{BB962C8B-B14F-4D97-AF65-F5344CB8AC3E}">
        <p14:creationId xmlns:p14="http://schemas.microsoft.com/office/powerpoint/2010/main" val="163170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510206" y="0"/>
            <a:ext cx="7886700" cy="1325563"/>
          </a:xfrm>
        </p:spPr>
        <p:txBody>
          <a:bodyPr>
            <a:normAutofit/>
          </a:bodyPr>
          <a:lstStyle/>
          <a:p>
            <a:pPr algn="ctr"/>
            <a:r>
              <a:rPr lang="en-US" cap="all" dirty="0">
                <a:solidFill>
                  <a:schemeClr val="bg1"/>
                </a:solidFill>
              </a:rPr>
              <a:t>King County In phase 3 of Washington state recovery plan</a:t>
            </a:r>
          </a:p>
        </p:txBody>
      </p:sp>
      <p:sp>
        <p:nvSpPr>
          <p:cNvPr id="5" name="Content Placeholder 4">
            <a:extLst>
              <a:ext uri="{FF2B5EF4-FFF2-40B4-BE49-F238E27FC236}">
                <a16:creationId xmlns:a16="http://schemas.microsoft.com/office/drawing/2014/main" id="{1A8C6448-3E22-4B62-9DD2-568D21237923}"/>
              </a:ext>
            </a:extLst>
          </p:cNvPr>
          <p:cNvSpPr>
            <a:spLocks noGrp="1"/>
          </p:cNvSpPr>
          <p:nvPr>
            <p:ph idx="1"/>
          </p:nvPr>
        </p:nvSpPr>
        <p:spPr/>
        <p:txBody>
          <a:bodyPr>
            <a:normAutofit/>
          </a:bodyPr>
          <a:lstStyle/>
          <a:p>
            <a:pPr marL="0" indent="0">
              <a:spcAft>
                <a:spcPts val="1200"/>
              </a:spcAft>
              <a:buNone/>
            </a:pPr>
            <a:r>
              <a:rPr lang="en-US" sz="2400" b="1" dirty="0"/>
              <a:t>Sports guidance:</a:t>
            </a:r>
          </a:p>
          <a:p>
            <a:pPr>
              <a:spcAft>
                <a:spcPts val="1200"/>
              </a:spcAft>
            </a:pPr>
            <a:r>
              <a:rPr lang="en-US" sz="2400" dirty="0"/>
              <a:t>Spectators will be allowed to attend outdoor venues with permanent seating with capacity capped at 25%. </a:t>
            </a:r>
          </a:p>
          <a:p>
            <a:pPr>
              <a:spcAft>
                <a:spcPts val="1200"/>
              </a:spcAft>
            </a:pPr>
            <a:r>
              <a:rPr lang="en-US" sz="2400" dirty="0"/>
              <a:t>The change affects both professional and high school sports, as well as motorsports, rodeos, and other outdoor spectator events. </a:t>
            </a:r>
          </a:p>
          <a:p>
            <a:pPr>
              <a:spcAft>
                <a:spcPts val="1200"/>
              </a:spcAft>
            </a:pPr>
            <a:r>
              <a:rPr lang="en-US" sz="2400" dirty="0"/>
              <a:t>Social distancing and facial covering are still required.</a:t>
            </a:r>
          </a:p>
          <a:p>
            <a:pPr>
              <a:spcAft>
                <a:spcPts val="1200"/>
              </a:spcAft>
            </a:pPr>
            <a:endParaRPr lang="en-US" sz="2400" dirty="0"/>
          </a:p>
          <a:p>
            <a:endParaRPr lang="en-US" dirty="0"/>
          </a:p>
        </p:txBody>
      </p:sp>
    </p:spTree>
    <p:extLst>
      <p:ext uri="{BB962C8B-B14F-4D97-AF65-F5344CB8AC3E}">
        <p14:creationId xmlns:p14="http://schemas.microsoft.com/office/powerpoint/2010/main" val="276667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510206" y="0"/>
            <a:ext cx="7886700" cy="1325563"/>
          </a:xfrm>
        </p:spPr>
        <p:txBody>
          <a:bodyPr>
            <a:normAutofit/>
          </a:bodyPr>
          <a:lstStyle/>
          <a:p>
            <a:pPr algn="ctr"/>
            <a:r>
              <a:rPr lang="en-US" cap="all" dirty="0">
                <a:solidFill>
                  <a:schemeClr val="bg1"/>
                </a:solidFill>
              </a:rPr>
              <a:t>King County In phase 3 of Washington state recovery plan</a:t>
            </a:r>
          </a:p>
        </p:txBody>
      </p:sp>
      <p:sp>
        <p:nvSpPr>
          <p:cNvPr id="5" name="Content Placeholder 4">
            <a:extLst>
              <a:ext uri="{FF2B5EF4-FFF2-40B4-BE49-F238E27FC236}">
                <a16:creationId xmlns:a16="http://schemas.microsoft.com/office/drawing/2014/main" id="{1A8C6448-3E22-4B62-9DD2-568D21237923}"/>
              </a:ext>
            </a:extLst>
          </p:cNvPr>
          <p:cNvSpPr>
            <a:spLocks noGrp="1"/>
          </p:cNvSpPr>
          <p:nvPr>
            <p:ph idx="1"/>
          </p:nvPr>
        </p:nvSpPr>
        <p:spPr/>
        <p:txBody>
          <a:bodyPr>
            <a:normAutofit/>
          </a:bodyPr>
          <a:lstStyle/>
          <a:p>
            <a:pPr>
              <a:spcAft>
                <a:spcPts val="1200"/>
              </a:spcAft>
            </a:pPr>
            <a:r>
              <a:rPr lang="en-US" sz="2400" dirty="0"/>
              <a:t>Up to 400 people maximum to attend outdoor activities and events in indoor facilities as long as: </a:t>
            </a:r>
          </a:p>
          <a:p>
            <a:pPr lvl="1">
              <a:spcAft>
                <a:spcPts val="1200"/>
              </a:spcAft>
            </a:pPr>
            <a:r>
              <a:rPr lang="en-US" sz="2400" dirty="0"/>
              <a:t>400 people does not exceed 50% capacity for the location, </a:t>
            </a:r>
          </a:p>
          <a:p>
            <a:pPr lvl="1">
              <a:spcAft>
                <a:spcPts val="1200"/>
              </a:spcAft>
            </a:pPr>
            <a:r>
              <a:rPr lang="en-US" sz="2400" b="1" dirty="0"/>
              <a:t>and</a:t>
            </a:r>
            <a:r>
              <a:rPr lang="en-US" sz="2400" dirty="0"/>
              <a:t> physical distancing and masking protocols are enforced. </a:t>
            </a:r>
          </a:p>
          <a:p>
            <a:pPr lvl="1"/>
            <a:endParaRPr lang="en-US" sz="2400" dirty="0"/>
          </a:p>
          <a:p>
            <a:pPr marL="0" indent="0">
              <a:buNone/>
            </a:pPr>
            <a:r>
              <a:rPr lang="en-US" sz="2400" dirty="0"/>
              <a:t>Larger venue events are capped at 25% occupancy, or up to 9,000 people, whichever is less, and must follow </a:t>
            </a:r>
            <a:r>
              <a:rPr lang="en-US" sz="2400" u="sng" dirty="0">
                <a:hlinkClick r:id="rId3"/>
              </a:rPr>
              <a:t>spectator guidelines</a:t>
            </a:r>
            <a:r>
              <a:rPr lang="en-US" sz="2400" dirty="0"/>
              <a:t>.</a:t>
            </a:r>
          </a:p>
          <a:p>
            <a:endParaRPr lang="en-US" dirty="0"/>
          </a:p>
        </p:txBody>
      </p:sp>
    </p:spTree>
    <p:extLst>
      <p:ext uri="{BB962C8B-B14F-4D97-AF65-F5344CB8AC3E}">
        <p14:creationId xmlns:p14="http://schemas.microsoft.com/office/powerpoint/2010/main" val="234926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917" y="124253"/>
            <a:ext cx="7886700" cy="1325563"/>
          </a:xfrm>
        </p:spPr>
        <p:txBody>
          <a:bodyPr>
            <a:normAutofit fontScale="90000"/>
          </a:bodyPr>
          <a:lstStyle/>
          <a:p>
            <a:pPr algn="ctr"/>
            <a:r>
              <a:rPr lang="en-US" sz="3600" dirty="0">
                <a:solidFill>
                  <a:schemeClr val="bg1"/>
                </a:solidFill>
              </a:rPr>
              <a:t>VACCINATION IS CURRENTLY OPEN FOR PEOPLE WHO ARE:</a:t>
            </a:r>
            <a:br>
              <a:rPr lang="en-US" sz="3600" dirty="0"/>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628649" y="1636889"/>
            <a:ext cx="8058151" cy="4974926"/>
          </a:xfrm>
        </p:spPr>
        <p:txBody>
          <a:bodyPr>
            <a:normAutofit fontScale="92500" lnSpcReduction="10000"/>
          </a:bodyPr>
          <a:lstStyle/>
          <a:p>
            <a:pPr marL="0" lvl="0" indent="0">
              <a:buNone/>
            </a:pPr>
            <a:r>
              <a:rPr lang="en-US" sz="2200" b="1" u="sng" dirty="0">
                <a:hlinkClick r:id="rId3">
                  <a:extLst>
                    <a:ext uri="{A12FA001-AC4F-418D-AE19-62706E023703}">
                      <ahyp:hlinkClr xmlns:ahyp="http://schemas.microsoft.com/office/drawing/2018/hyperlinkcolor" val="tx"/>
                    </a:ext>
                  </a:extLst>
                </a:hlinkClick>
              </a:rPr>
              <a:t>Eligible for Phase 1a</a:t>
            </a:r>
            <a:r>
              <a:rPr lang="en-US" sz="2200" dirty="0"/>
              <a:t>:</a:t>
            </a:r>
          </a:p>
          <a:p>
            <a:pPr marL="0" lvl="0" indent="0">
              <a:buNone/>
            </a:pPr>
            <a:r>
              <a:rPr lang="en-US" sz="2200" dirty="0"/>
              <a:t>All workers at risk of acquisition or transmission of COVID in</a:t>
            </a:r>
          </a:p>
          <a:p>
            <a:r>
              <a:rPr lang="en-US" sz="2200" dirty="0"/>
              <a:t>healthcare settings;</a:t>
            </a:r>
          </a:p>
          <a:p>
            <a:r>
              <a:rPr lang="en-US" sz="2200" dirty="0"/>
              <a:t>long-term care facility staff and residents; </a:t>
            </a:r>
          </a:p>
          <a:p>
            <a:r>
              <a:rPr lang="en-US" sz="2200" dirty="0"/>
              <a:t>and home health and care aides.</a:t>
            </a:r>
          </a:p>
          <a:p>
            <a:pPr lvl="0"/>
            <a:endParaRPr lang="en-US" sz="2200" dirty="0"/>
          </a:p>
          <a:p>
            <a:pPr marL="0" lvl="0" indent="0">
              <a:buNone/>
            </a:pPr>
            <a:r>
              <a:rPr lang="en-US" sz="2200" b="1" u="sng" dirty="0"/>
              <a:t>Eligible for Phase 1b1</a:t>
            </a:r>
            <a:r>
              <a:rPr lang="en-US" sz="2200" u="sng" dirty="0"/>
              <a:t>:</a:t>
            </a:r>
          </a:p>
          <a:p>
            <a:pPr lvl="1">
              <a:spcAft>
                <a:spcPts val="600"/>
              </a:spcAft>
            </a:pPr>
            <a:r>
              <a:rPr lang="en-US" sz="2200" dirty="0"/>
              <a:t>Age 65 years and older</a:t>
            </a:r>
          </a:p>
          <a:p>
            <a:pPr lvl="1">
              <a:spcAft>
                <a:spcPts val="600"/>
              </a:spcAft>
            </a:pPr>
            <a:r>
              <a:rPr lang="en-US" sz="2200" dirty="0"/>
              <a:t>Age 50 and older if they live in a household where two or more generations live, and meet these qualifications:</a:t>
            </a:r>
          </a:p>
          <a:p>
            <a:pPr lvl="2">
              <a:spcAft>
                <a:spcPts val="600"/>
              </a:spcAft>
              <a:buFont typeface="Wingdings" panose="05000000000000000000" pitchFamily="2" charset="2"/>
              <a:buChar char="§"/>
            </a:pPr>
            <a:r>
              <a:rPr lang="en-US" sz="2200" dirty="0"/>
              <a:t>Cannot live independently and receives support from a relative or caregiver (paid or unpaid) or someone who works outside the home</a:t>
            </a:r>
          </a:p>
          <a:p>
            <a:pPr lvl="2">
              <a:spcAft>
                <a:spcPts val="600"/>
              </a:spcAft>
              <a:buFont typeface="Wingdings" panose="05000000000000000000" pitchFamily="2" charset="2"/>
              <a:buChar char="§"/>
            </a:pPr>
            <a:r>
              <a:rPr lang="en-US" sz="2200" dirty="0"/>
              <a:t>Lives with and cares for a young child, like a grandparent with a grandchild.</a:t>
            </a:r>
          </a:p>
          <a:p>
            <a:pPr fontAlgn="base">
              <a:spcAft>
                <a:spcPts val="1800"/>
              </a:spcAft>
            </a:pPr>
            <a:endParaRPr lang="en-US" sz="3600" dirty="0"/>
          </a:p>
        </p:txBody>
      </p:sp>
    </p:spTree>
    <p:extLst>
      <p:ext uri="{BB962C8B-B14F-4D97-AF65-F5344CB8AC3E}">
        <p14:creationId xmlns:p14="http://schemas.microsoft.com/office/powerpoint/2010/main" val="173331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917" y="124253"/>
            <a:ext cx="7886700" cy="1325563"/>
          </a:xfrm>
        </p:spPr>
        <p:txBody>
          <a:bodyPr>
            <a:normAutofit fontScale="90000"/>
          </a:bodyPr>
          <a:lstStyle/>
          <a:p>
            <a:pPr algn="ctr"/>
            <a:r>
              <a:rPr lang="en-US" sz="3600" dirty="0">
                <a:solidFill>
                  <a:schemeClr val="bg1"/>
                </a:solidFill>
              </a:rPr>
              <a:t>VACCINATION IS CURRENTLY OPEN FOR PEOPLE WHO ARE:</a:t>
            </a:r>
            <a:br>
              <a:rPr lang="en-US" sz="3600" dirty="0"/>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628649" y="1636889"/>
            <a:ext cx="8058151" cy="4974926"/>
          </a:xfrm>
        </p:spPr>
        <p:txBody>
          <a:bodyPr>
            <a:normAutofit lnSpcReduction="10000"/>
          </a:bodyPr>
          <a:lstStyle/>
          <a:p>
            <a:pPr marL="0" indent="0">
              <a:spcBef>
                <a:spcPts val="0"/>
              </a:spcBef>
              <a:spcAft>
                <a:spcPts val="1200"/>
              </a:spcAft>
              <a:buNone/>
            </a:pPr>
            <a:r>
              <a:rPr lang="en-US" sz="2000" b="1" u="sng" dirty="0"/>
              <a:t>Also Eligible for Phase 1b1</a:t>
            </a:r>
            <a:r>
              <a:rPr lang="en-US" sz="2000" u="sng" dirty="0"/>
              <a:t>:</a:t>
            </a:r>
            <a:endParaRPr lang="en-US" sz="2000" dirty="0"/>
          </a:p>
          <a:p>
            <a:pPr>
              <a:spcBef>
                <a:spcPts val="0"/>
              </a:spcBef>
              <a:spcAft>
                <a:spcPts val="1200"/>
              </a:spcAft>
            </a:pPr>
            <a:r>
              <a:rPr lang="en-US" sz="2000" dirty="0"/>
              <a:t>PreK-12 educators and school staff </a:t>
            </a:r>
            <a:r>
              <a:rPr lang="en-US" sz="2000" b="1" dirty="0"/>
              <a:t>New as of March 2</a:t>
            </a:r>
            <a:endParaRPr lang="en-US" sz="2000" dirty="0"/>
          </a:p>
          <a:p>
            <a:pPr>
              <a:spcBef>
                <a:spcPts val="0"/>
              </a:spcBef>
              <a:spcAft>
                <a:spcPts val="1200"/>
              </a:spcAft>
            </a:pPr>
            <a:r>
              <a:rPr lang="en-US" sz="2000" dirty="0"/>
              <a:t>Child care workers, which includes: </a:t>
            </a:r>
            <a:r>
              <a:rPr lang="en-US" sz="2000" b="1" dirty="0"/>
              <a:t>New as of March 2</a:t>
            </a:r>
            <a:endParaRPr lang="en-US" sz="2000" dirty="0"/>
          </a:p>
          <a:p>
            <a:pPr lvl="1">
              <a:spcBef>
                <a:spcPts val="0"/>
              </a:spcBef>
              <a:spcAft>
                <a:spcPts val="1200"/>
              </a:spcAft>
            </a:pPr>
            <a:r>
              <a:rPr lang="en-US" sz="2000" dirty="0"/>
              <a:t>Licensed family home child care providers, and the family members living in their home.</a:t>
            </a:r>
          </a:p>
          <a:p>
            <a:pPr lvl="1">
              <a:spcBef>
                <a:spcPts val="0"/>
              </a:spcBef>
              <a:spcAft>
                <a:spcPts val="1200"/>
              </a:spcAft>
            </a:pPr>
            <a:r>
              <a:rPr lang="en-US" sz="2000" dirty="0"/>
              <a:t>License-exempt family, friends, and neighbor providers that accept Working Connections Child Care subsidy. These in-home providers can serve up to 6 children.</a:t>
            </a:r>
          </a:p>
          <a:p>
            <a:pPr lvl="1">
              <a:spcBef>
                <a:spcPts val="0"/>
              </a:spcBef>
              <a:spcAft>
                <a:spcPts val="1200"/>
              </a:spcAft>
            </a:pPr>
            <a:r>
              <a:rPr lang="en-US" sz="2000" dirty="0"/>
              <a:t>ECEAP, Washington’s state-funded preschool providers. This is similar to the national Head Start program.</a:t>
            </a:r>
          </a:p>
          <a:p>
            <a:pPr lvl="1">
              <a:spcBef>
                <a:spcPts val="0"/>
              </a:spcBef>
              <a:spcAft>
                <a:spcPts val="1200"/>
              </a:spcAft>
            </a:pPr>
            <a:r>
              <a:rPr lang="en-US" sz="2000" dirty="0"/>
              <a:t>License-exempt school-age and youth development providers who have been providing care to school-age children since the pandemic began and schools were closed and moved to online or hybrid teaching.</a:t>
            </a:r>
          </a:p>
          <a:p>
            <a:pPr marL="0" indent="0" fontAlgn="base">
              <a:spcAft>
                <a:spcPts val="1800"/>
              </a:spcAft>
              <a:buNone/>
            </a:pPr>
            <a:endParaRPr lang="en-US" sz="3600" dirty="0"/>
          </a:p>
        </p:txBody>
      </p:sp>
      <p:pic>
        <p:nvPicPr>
          <p:cNvPr id="3" name="Picture 2">
            <a:extLst>
              <a:ext uri="{FF2B5EF4-FFF2-40B4-BE49-F238E27FC236}">
                <a16:creationId xmlns:a16="http://schemas.microsoft.com/office/drawing/2014/main" id="{4869615F-0753-45A2-8581-515EF2C2AFF0}"/>
              </a:ext>
            </a:extLst>
          </p:cNvPr>
          <p:cNvPicPr>
            <a:picLocks noChangeAspect="1"/>
          </p:cNvPicPr>
          <p:nvPr/>
        </p:nvPicPr>
        <p:blipFill>
          <a:blip r:embed="rId3"/>
          <a:stretch>
            <a:fillRect/>
          </a:stretch>
        </p:blipFill>
        <p:spPr>
          <a:xfrm>
            <a:off x="-296246" y="5939051"/>
            <a:ext cx="1194920" cy="1194920"/>
          </a:xfrm>
          <a:prstGeom prst="rect">
            <a:avLst/>
          </a:prstGeom>
        </p:spPr>
      </p:pic>
    </p:spTree>
    <p:extLst>
      <p:ext uri="{BB962C8B-B14F-4D97-AF65-F5344CB8AC3E}">
        <p14:creationId xmlns:p14="http://schemas.microsoft.com/office/powerpoint/2010/main" val="185964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917" y="124253"/>
            <a:ext cx="7886700" cy="1325563"/>
          </a:xfrm>
        </p:spPr>
        <p:txBody>
          <a:bodyPr>
            <a:normAutofit fontScale="90000"/>
          </a:bodyPr>
          <a:lstStyle/>
          <a:p>
            <a:pPr algn="ctr"/>
            <a:r>
              <a:rPr lang="en-US" sz="3600" dirty="0">
                <a:solidFill>
                  <a:schemeClr val="bg1"/>
                </a:solidFill>
              </a:rPr>
              <a:t>VACCINATION IS CURRENTLY OPEN FOR PEOPLE WHO ARE:</a:t>
            </a:r>
            <a:br>
              <a:rPr lang="en-US" sz="3600" dirty="0"/>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628649" y="1636889"/>
            <a:ext cx="8058151" cy="4974926"/>
          </a:xfrm>
        </p:spPr>
        <p:txBody>
          <a:bodyPr>
            <a:normAutofit/>
          </a:bodyPr>
          <a:lstStyle/>
          <a:p>
            <a:pPr marL="0" indent="0">
              <a:buNone/>
            </a:pPr>
            <a:r>
              <a:rPr lang="en-US" sz="2000" b="1" u="sng" dirty="0"/>
              <a:t>Eligible for Phase 1b2</a:t>
            </a:r>
            <a:r>
              <a:rPr lang="en-US" sz="2000" u="sng" dirty="0"/>
              <a:t>:</a:t>
            </a:r>
            <a:endParaRPr lang="en-US" sz="2000" dirty="0"/>
          </a:p>
          <a:p>
            <a:pPr lvl="0"/>
            <a:r>
              <a:rPr lang="en-US" sz="2000" dirty="0"/>
              <a:t>High-risk critical workers who work in certain congregate settings:</a:t>
            </a:r>
          </a:p>
          <a:p>
            <a:pPr lvl="1"/>
            <a:r>
              <a:rPr lang="en-US" sz="2000" dirty="0"/>
              <a:t>Agriculture workers </a:t>
            </a:r>
          </a:p>
          <a:p>
            <a:pPr lvl="1"/>
            <a:r>
              <a:rPr lang="en-US" sz="2000" dirty="0"/>
              <a:t>Food processors</a:t>
            </a:r>
          </a:p>
          <a:p>
            <a:pPr lvl="1"/>
            <a:r>
              <a:rPr lang="en-US" sz="2000" dirty="0"/>
              <a:t>Grocery store and food bank workers</a:t>
            </a:r>
          </a:p>
          <a:p>
            <a:pPr lvl="1"/>
            <a:r>
              <a:rPr lang="en-US" sz="2000" dirty="0"/>
              <a:t>Staff in correction facilities, prisons, jails, detention facilities, and courts</a:t>
            </a:r>
          </a:p>
          <a:p>
            <a:pPr lvl="1"/>
            <a:r>
              <a:rPr lang="en-US" sz="2000" dirty="0"/>
              <a:t>Public transit workers</a:t>
            </a:r>
          </a:p>
          <a:p>
            <a:pPr lvl="1"/>
            <a:r>
              <a:rPr lang="en-US" sz="2000" dirty="0"/>
              <a:t>First responders not covered earlier (firefighters, law enforcement, social workers responding to public health and safety with contact with public)</a:t>
            </a:r>
          </a:p>
          <a:p>
            <a:pPr lvl="1"/>
            <a:r>
              <a:rPr lang="en-US" sz="2000" dirty="0"/>
              <a:t>Early learning and child care programs not covered earlier (youth development, day camps child care programs)</a:t>
            </a:r>
          </a:p>
        </p:txBody>
      </p:sp>
      <p:pic>
        <p:nvPicPr>
          <p:cNvPr id="3" name="Picture 2">
            <a:extLst>
              <a:ext uri="{FF2B5EF4-FFF2-40B4-BE49-F238E27FC236}">
                <a16:creationId xmlns:a16="http://schemas.microsoft.com/office/drawing/2014/main" id="{4869615F-0753-45A2-8581-515EF2C2AFF0}"/>
              </a:ext>
            </a:extLst>
          </p:cNvPr>
          <p:cNvPicPr>
            <a:picLocks noChangeAspect="1"/>
          </p:cNvPicPr>
          <p:nvPr/>
        </p:nvPicPr>
        <p:blipFill>
          <a:blip r:embed="rId3"/>
          <a:stretch>
            <a:fillRect/>
          </a:stretch>
        </p:blipFill>
        <p:spPr>
          <a:xfrm>
            <a:off x="-296246" y="5939051"/>
            <a:ext cx="1194920" cy="1194920"/>
          </a:xfrm>
          <a:prstGeom prst="rect">
            <a:avLst/>
          </a:prstGeom>
        </p:spPr>
      </p:pic>
    </p:spTree>
    <p:extLst>
      <p:ext uri="{BB962C8B-B14F-4D97-AF65-F5344CB8AC3E}">
        <p14:creationId xmlns:p14="http://schemas.microsoft.com/office/powerpoint/2010/main" val="122942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917" y="124253"/>
            <a:ext cx="7886700" cy="1325563"/>
          </a:xfrm>
        </p:spPr>
        <p:txBody>
          <a:bodyPr>
            <a:normAutofit fontScale="90000"/>
          </a:bodyPr>
          <a:lstStyle/>
          <a:p>
            <a:pPr algn="ctr"/>
            <a:r>
              <a:rPr lang="en-US" sz="3600" dirty="0">
                <a:solidFill>
                  <a:schemeClr val="bg1"/>
                </a:solidFill>
              </a:rPr>
              <a:t>VACCINATION IS CURRENTLY OPEN FOR PEOPLE WHO ARE:</a:t>
            </a:r>
            <a:br>
              <a:rPr lang="en-US" sz="3600" dirty="0"/>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628649" y="1636889"/>
            <a:ext cx="8058151" cy="4974926"/>
          </a:xfrm>
        </p:spPr>
        <p:txBody>
          <a:bodyPr>
            <a:normAutofit/>
          </a:bodyPr>
          <a:lstStyle/>
          <a:p>
            <a:pPr marL="0" indent="0">
              <a:spcAft>
                <a:spcPts val="1200"/>
              </a:spcAft>
              <a:buNone/>
            </a:pPr>
            <a:r>
              <a:rPr lang="en-US" sz="2000" b="1" u="sng" dirty="0"/>
              <a:t>Eligible for Phase 1b2</a:t>
            </a:r>
            <a:r>
              <a:rPr lang="en-US" sz="2000" u="sng" dirty="0"/>
              <a:t>:</a:t>
            </a:r>
            <a:endParaRPr lang="en-US" sz="2000" dirty="0"/>
          </a:p>
          <a:p>
            <a:pPr lvl="0">
              <a:spcAft>
                <a:spcPts val="1200"/>
              </a:spcAft>
            </a:pPr>
            <a:r>
              <a:rPr lang="en-US" sz="2000" dirty="0"/>
              <a:t>People who are pregnant</a:t>
            </a:r>
          </a:p>
          <a:p>
            <a:pPr lvl="0">
              <a:spcAft>
                <a:spcPts val="1200"/>
              </a:spcAft>
            </a:pPr>
            <a:r>
              <a:rPr lang="en-US" sz="2000" dirty="0"/>
              <a:t>People with a disability that puts them at high risk (includes Down syndrome, a developmental disability, or an intellectual disability, or who are deaf/hard of hearing, blind/low-vision, or deafblind, AND that disability or an underlying medical condition increases their risk for severe outcomes)</a:t>
            </a:r>
          </a:p>
          <a:p>
            <a:pPr>
              <a:spcAft>
                <a:spcPts val="1200"/>
              </a:spcAft>
            </a:pPr>
            <a:r>
              <a:rPr lang="en-US" sz="2000" dirty="0"/>
              <a:t>More details about eligibility: WA State COVID-19 Vaccine Prioritization Guidance and Interim Allocation Framework </a:t>
            </a:r>
          </a:p>
          <a:p>
            <a:pPr marL="0" indent="0">
              <a:spcAft>
                <a:spcPts val="1200"/>
              </a:spcAft>
              <a:buNone/>
            </a:pPr>
            <a:r>
              <a:rPr lang="en-US" sz="2000" dirty="0">
                <a:hlinkClick r:id="rId3"/>
              </a:rPr>
              <a:t>https://www.doh.wa.gov/Portals/1/Documents/1600/coronavirus/SummaryInterimVaccineAllocationPriortization.pdf</a:t>
            </a:r>
            <a:endParaRPr lang="en-US" sz="2000" dirty="0"/>
          </a:p>
        </p:txBody>
      </p:sp>
      <p:pic>
        <p:nvPicPr>
          <p:cNvPr id="3" name="Picture 2">
            <a:extLst>
              <a:ext uri="{FF2B5EF4-FFF2-40B4-BE49-F238E27FC236}">
                <a16:creationId xmlns:a16="http://schemas.microsoft.com/office/drawing/2014/main" id="{4869615F-0753-45A2-8581-515EF2C2AFF0}"/>
              </a:ext>
            </a:extLst>
          </p:cNvPr>
          <p:cNvPicPr>
            <a:picLocks noChangeAspect="1"/>
          </p:cNvPicPr>
          <p:nvPr/>
        </p:nvPicPr>
        <p:blipFill>
          <a:blip r:embed="rId4"/>
          <a:stretch>
            <a:fillRect/>
          </a:stretch>
        </p:blipFill>
        <p:spPr>
          <a:xfrm>
            <a:off x="-296246" y="5939051"/>
            <a:ext cx="1194920" cy="1194920"/>
          </a:xfrm>
          <a:prstGeom prst="rect">
            <a:avLst/>
          </a:prstGeom>
        </p:spPr>
      </p:pic>
    </p:spTree>
    <p:extLst>
      <p:ext uri="{BB962C8B-B14F-4D97-AF65-F5344CB8AC3E}">
        <p14:creationId xmlns:p14="http://schemas.microsoft.com/office/powerpoint/2010/main" val="80510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917" y="124253"/>
            <a:ext cx="7886700" cy="1325563"/>
          </a:xfrm>
        </p:spPr>
        <p:txBody>
          <a:bodyPr>
            <a:normAutofit fontScale="90000"/>
          </a:bodyPr>
          <a:lstStyle/>
          <a:p>
            <a:pPr algn="ctr"/>
            <a:r>
              <a:rPr lang="en-US" sz="3600" dirty="0">
                <a:solidFill>
                  <a:schemeClr val="bg1"/>
                </a:solidFill>
              </a:rPr>
              <a:t>VACCINATION IS CURRENTLY OPEN FOR PEOPLE WHO ARE:</a:t>
            </a:r>
            <a:br>
              <a:rPr lang="en-US" sz="3600" dirty="0"/>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628649" y="1636889"/>
            <a:ext cx="8058151" cy="4974926"/>
          </a:xfrm>
        </p:spPr>
        <p:txBody>
          <a:bodyPr>
            <a:normAutofit/>
          </a:bodyPr>
          <a:lstStyle/>
          <a:p>
            <a:pPr marL="0" indent="0" fontAlgn="base">
              <a:spcAft>
                <a:spcPts val="1800"/>
              </a:spcAft>
              <a:buNone/>
            </a:pPr>
            <a:r>
              <a:rPr lang="en-US" sz="2400" b="1" dirty="0"/>
              <a:t>We are currently in Phase 1B tier 2 of vaccine distribution</a:t>
            </a:r>
            <a:endParaRPr lang="en-US" sz="2400" dirty="0"/>
          </a:p>
          <a:p>
            <a:pPr fontAlgn="base">
              <a:spcAft>
                <a:spcPts val="1800"/>
              </a:spcAft>
            </a:pPr>
            <a:r>
              <a:rPr lang="en-US" sz="2400" dirty="0"/>
              <a:t>High-risk critical workers* in the following industries: agriculture, fishing vessel crews, food processing, grocery store/food bank, corrections (prisons, jails, detention centers), court of law, public transit, and remaining first responders</a:t>
            </a:r>
          </a:p>
          <a:p>
            <a:pPr fontAlgn="base">
              <a:spcAft>
                <a:spcPts val="1800"/>
              </a:spcAft>
            </a:pPr>
            <a:r>
              <a:rPr lang="en-US" sz="2400" dirty="0"/>
              <a:t>People 16 years or older who are pregnant or have a disability that puts them at high risk for severe COVID-19 illness</a:t>
            </a:r>
          </a:p>
        </p:txBody>
      </p:sp>
      <p:pic>
        <p:nvPicPr>
          <p:cNvPr id="3" name="Picture 2">
            <a:extLst>
              <a:ext uri="{FF2B5EF4-FFF2-40B4-BE49-F238E27FC236}">
                <a16:creationId xmlns:a16="http://schemas.microsoft.com/office/drawing/2014/main" id="{4869615F-0753-45A2-8581-515EF2C2AFF0}"/>
              </a:ext>
            </a:extLst>
          </p:cNvPr>
          <p:cNvPicPr>
            <a:picLocks noChangeAspect="1"/>
          </p:cNvPicPr>
          <p:nvPr/>
        </p:nvPicPr>
        <p:blipFill>
          <a:blip r:embed="rId3"/>
          <a:stretch>
            <a:fillRect/>
          </a:stretch>
        </p:blipFill>
        <p:spPr>
          <a:xfrm>
            <a:off x="-296246" y="5939051"/>
            <a:ext cx="1194920" cy="1194920"/>
          </a:xfrm>
          <a:prstGeom prst="rect">
            <a:avLst/>
          </a:prstGeom>
        </p:spPr>
      </p:pic>
      <p:sp>
        <p:nvSpPr>
          <p:cNvPr id="5" name="Rectangle 4">
            <a:extLst>
              <a:ext uri="{FF2B5EF4-FFF2-40B4-BE49-F238E27FC236}">
                <a16:creationId xmlns:a16="http://schemas.microsoft.com/office/drawing/2014/main" id="{3D0F8F34-9501-4A41-B031-BA7F97B18D01}"/>
              </a:ext>
            </a:extLst>
          </p:cNvPr>
          <p:cNvSpPr/>
          <p:nvPr/>
        </p:nvSpPr>
        <p:spPr>
          <a:xfrm>
            <a:off x="1394178" y="6254867"/>
            <a:ext cx="7411156" cy="369332"/>
          </a:xfrm>
          <a:prstGeom prst="rect">
            <a:avLst/>
          </a:prstGeom>
        </p:spPr>
        <p:txBody>
          <a:bodyPr wrap="square">
            <a:spAutoFit/>
          </a:bodyPr>
          <a:lstStyle/>
          <a:p>
            <a:r>
              <a:rPr lang="en-US" dirty="0">
                <a:hlinkClick r:id="rId4"/>
              </a:rPr>
              <a:t>https://www.doh.wa.gov/Emergencies/COVID19/vaccine</a:t>
            </a:r>
            <a:endParaRPr lang="en-US" dirty="0"/>
          </a:p>
        </p:txBody>
      </p:sp>
    </p:spTree>
    <p:extLst>
      <p:ext uri="{BB962C8B-B14F-4D97-AF65-F5344CB8AC3E}">
        <p14:creationId xmlns:p14="http://schemas.microsoft.com/office/powerpoint/2010/main" val="25578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917" y="124253"/>
            <a:ext cx="7886700" cy="1325563"/>
          </a:xfrm>
        </p:spPr>
        <p:txBody>
          <a:bodyPr>
            <a:normAutofit fontScale="90000"/>
          </a:bodyPr>
          <a:lstStyle/>
          <a:p>
            <a:pPr algn="ctr"/>
            <a:r>
              <a:rPr lang="en-US" sz="3600" dirty="0">
                <a:solidFill>
                  <a:schemeClr val="bg1"/>
                </a:solidFill>
              </a:rPr>
              <a:t>VACCINATION IS CURRENTLY OPEN FOR PEOPLE WHO ARE:</a:t>
            </a:r>
            <a:br>
              <a:rPr lang="en-US" sz="3600" dirty="0"/>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498917" y="1449816"/>
            <a:ext cx="8549218" cy="4974926"/>
          </a:xfrm>
        </p:spPr>
        <p:txBody>
          <a:bodyPr>
            <a:normAutofit/>
          </a:bodyPr>
          <a:lstStyle/>
          <a:p>
            <a:pPr marL="0" indent="0" fontAlgn="base">
              <a:spcAft>
                <a:spcPts val="1800"/>
              </a:spcAft>
              <a:buNone/>
            </a:pPr>
            <a:r>
              <a:rPr lang="en-US" sz="2400" b="1" dirty="0"/>
              <a:t>We are currently in Phase 1B tier 2 of vaccine distribution</a:t>
            </a:r>
            <a:endParaRPr lang="en-US" sz="2400" dirty="0"/>
          </a:p>
          <a:p>
            <a:pPr fontAlgn="base">
              <a:spcAft>
                <a:spcPts val="1800"/>
              </a:spcAft>
            </a:pPr>
            <a:r>
              <a:rPr lang="en-US" sz="2400" dirty="0"/>
              <a:t>Anyone 65 and older</a:t>
            </a:r>
          </a:p>
          <a:p>
            <a:pPr fontAlgn="base">
              <a:spcAft>
                <a:spcPts val="1800"/>
              </a:spcAft>
            </a:pPr>
            <a:r>
              <a:rPr lang="en-US" sz="2400" dirty="0"/>
              <a:t>All people 50 and older who also live in a multigenerational household</a:t>
            </a:r>
          </a:p>
          <a:p>
            <a:pPr fontAlgn="base">
              <a:spcAft>
                <a:spcPts val="1800"/>
              </a:spcAft>
            </a:pPr>
            <a:r>
              <a:rPr lang="en-US" sz="2400" dirty="0"/>
              <a:t>All workers at risk in health care settings</a:t>
            </a:r>
          </a:p>
          <a:p>
            <a:pPr fontAlgn="base">
              <a:spcAft>
                <a:spcPts val="1800"/>
              </a:spcAft>
            </a:pPr>
            <a:r>
              <a:rPr lang="en-US" sz="2400" dirty="0"/>
              <a:t>Educators and school staff for pre-kindergarten through 12th grade, and child care workers</a:t>
            </a:r>
          </a:p>
          <a:p>
            <a:pPr fontAlgn="base">
              <a:spcAft>
                <a:spcPts val="1800"/>
              </a:spcAft>
            </a:pPr>
            <a:r>
              <a:rPr lang="en-US" sz="2400" dirty="0"/>
              <a:t>People who live or work in long-term care facilities</a:t>
            </a:r>
          </a:p>
        </p:txBody>
      </p:sp>
      <p:pic>
        <p:nvPicPr>
          <p:cNvPr id="3" name="Picture 2">
            <a:extLst>
              <a:ext uri="{FF2B5EF4-FFF2-40B4-BE49-F238E27FC236}">
                <a16:creationId xmlns:a16="http://schemas.microsoft.com/office/drawing/2014/main" id="{4869615F-0753-45A2-8581-515EF2C2AFF0}"/>
              </a:ext>
            </a:extLst>
          </p:cNvPr>
          <p:cNvPicPr>
            <a:picLocks noChangeAspect="1"/>
          </p:cNvPicPr>
          <p:nvPr/>
        </p:nvPicPr>
        <p:blipFill>
          <a:blip r:embed="rId3"/>
          <a:stretch>
            <a:fillRect/>
          </a:stretch>
        </p:blipFill>
        <p:spPr>
          <a:xfrm>
            <a:off x="-296246" y="5939051"/>
            <a:ext cx="1194920" cy="1194920"/>
          </a:xfrm>
          <a:prstGeom prst="rect">
            <a:avLst/>
          </a:prstGeom>
        </p:spPr>
      </p:pic>
      <p:sp>
        <p:nvSpPr>
          <p:cNvPr id="6" name="Rectangle 5">
            <a:extLst>
              <a:ext uri="{FF2B5EF4-FFF2-40B4-BE49-F238E27FC236}">
                <a16:creationId xmlns:a16="http://schemas.microsoft.com/office/drawing/2014/main" id="{9E1CB63B-EFBC-401C-A6DF-B6FF3C7A7BD9}"/>
              </a:ext>
            </a:extLst>
          </p:cNvPr>
          <p:cNvSpPr/>
          <p:nvPr/>
        </p:nvSpPr>
        <p:spPr>
          <a:xfrm>
            <a:off x="1470981" y="6167179"/>
            <a:ext cx="7411156" cy="369332"/>
          </a:xfrm>
          <a:prstGeom prst="rect">
            <a:avLst/>
          </a:prstGeom>
        </p:spPr>
        <p:txBody>
          <a:bodyPr wrap="square">
            <a:spAutoFit/>
          </a:bodyPr>
          <a:lstStyle/>
          <a:p>
            <a:r>
              <a:rPr lang="en-US" dirty="0">
                <a:hlinkClick r:id="rId4"/>
              </a:rPr>
              <a:t>https://www.doh.wa.gov/Emergencies/COVID19/vaccine</a:t>
            </a:r>
            <a:endParaRPr lang="en-US" dirty="0"/>
          </a:p>
        </p:txBody>
      </p:sp>
    </p:spTree>
    <p:extLst>
      <p:ext uri="{BB962C8B-B14F-4D97-AF65-F5344CB8AC3E}">
        <p14:creationId xmlns:p14="http://schemas.microsoft.com/office/powerpoint/2010/main" val="90055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483" y="124253"/>
            <a:ext cx="7886700" cy="1325563"/>
          </a:xfrm>
        </p:spPr>
        <p:txBody>
          <a:bodyPr/>
          <a:lstStyle/>
          <a:p>
            <a:pPr algn="ctr"/>
            <a:r>
              <a:rPr lang="en-US" cap="all" dirty="0">
                <a:solidFill>
                  <a:schemeClr val="bg1"/>
                </a:solidFill>
              </a:rPr>
              <a:t>How CAN I GET VACCINATED?</a:t>
            </a:r>
            <a:br>
              <a:rPr lang="en-US" cap="all" dirty="0">
                <a:solidFill>
                  <a:schemeClr val="bg1"/>
                </a:solidFill>
              </a:rPr>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387358" y="1449816"/>
            <a:ext cx="8108950" cy="5358115"/>
          </a:xfrm>
        </p:spPr>
        <p:txBody>
          <a:bodyPr>
            <a:normAutofit/>
          </a:bodyPr>
          <a:lstStyle/>
          <a:p>
            <a:pPr marL="457200" indent="-457200" fontAlgn="base">
              <a:buFont typeface="+mj-lt"/>
              <a:buAutoNum type="arabicPeriod"/>
            </a:pPr>
            <a:r>
              <a:rPr lang="en-US" dirty="0"/>
              <a:t>Call your doctor’s office or healthcare provider to see if </a:t>
            </a:r>
            <a:r>
              <a:rPr lang="en-US" sz="2400" dirty="0"/>
              <a:t>they have appointments.</a:t>
            </a:r>
          </a:p>
          <a:p>
            <a:pPr marL="457200" indent="-457200" fontAlgn="base">
              <a:buFont typeface="+mj-lt"/>
              <a:buAutoNum type="arabicPeriod"/>
            </a:pPr>
            <a:endParaRPr lang="en-US" sz="2400" dirty="0"/>
          </a:p>
          <a:p>
            <a:pPr marL="457200" indent="-457200" fontAlgn="base">
              <a:buFont typeface="+mj-lt"/>
              <a:buAutoNum type="arabicPeriod"/>
            </a:pPr>
            <a:r>
              <a:rPr lang="en-US" sz="2400" dirty="0"/>
              <a:t>Washington State's Phase Finder online tool can confirm your eligibility and provide you with a list of possible vaccination locations. </a:t>
            </a:r>
            <a:r>
              <a:rPr lang="en-US" sz="2400" dirty="0">
                <a:hlinkClick r:id="rId3"/>
              </a:rPr>
              <a:t>www.FindYourPhaseWA.org</a:t>
            </a:r>
            <a:r>
              <a:rPr lang="en-US" sz="2400" dirty="0"/>
              <a:t>  </a:t>
            </a:r>
          </a:p>
          <a:p>
            <a:pPr marL="457200" indent="-457200" fontAlgn="base">
              <a:buFont typeface="+mj-lt"/>
              <a:buAutoNum type="arabicPeriod"/>
            </a:pPr>
            <a:endParaRPr lang="en-US" sz="2400" dirty="0"/>
          </a:p>
          <a:p>
            <a:pPr marL="457200" indent="-457200" fontAlgn="base">
              <a:buFont typeface="+mj-lt"/>
              <a:buAutoNum type="arabicPeriod"/>
            </a:pPr>
            <a:r>
              <a:rPr lang="en-US" sz="2400" dirty="0"/>
              <a:t>Need help making a vaccination appointment over the phone? </a:t>
            </a:r>
          </a:p>
          <a:p>
            <a:pPr marL="0" indent="0" fontAlgn="base">
              <a:buNone/>
            </a:pPr>
            <a:r>
              <a:rPr lang="en-US" sz="2400" dirty="0"/>
              <a:t>     Call the King County COVID-19 </a:t>
            </a:r>
          </a:p>
          <a:p>
            <a:pPr marL="342891" lvl="1" indent="0" fontAlgn="base">
              <a:buNone/>
            </a:pPr>
            <a:r>
              <a:rPr lang="en-US" sz="2400" dirty="0"/>
              <a:t> Any day between 8 AM – 7 PM at 206-477-3977. </a:t>
            </a:r>
          </a:p>
          <a:p>
            <a:pPr marL="342891" lvl="1" indent="0" fontAlgn="base">
              <a:buNone/>
            </a:pPr>
            <a:r>
              <a:rPr lang="en-US" sz="2400" dirty="0"/>
              <a:t> Interpreters are available – state the language </a:t>
            </a:r>
          </a:p>
          <a:p>
            <a:pPr marL="342891" lvl="1" indent="0" fontAlgn="base">
              <a:buNone/>
            </a:pPr>
            <a:r>
              <a:rPr lang="en-US" sz="2400" dirty="0"/>
              <a:t> you need when you are connected.</a:t>
            </a:r>
          </a:p>
          <a:p>
            <a:pPr marL="0" indent="0" fontAlgn="base">
              <a:buNone/>
            </a:pPr>
            <a:endParaRPr lang="en-US" dirty="0"/>
          </a:p>
        </p:txBody>
      </p:sp>
      <p:pic>
        <p:nvPicPr>
          <p:cNvPr id="5" name="Picture 4">
            <a:extLst>
              <a:ext uri="{FF2B5EF4-FFF2-40B4-BE49-F238E27FC236}">
                <a16:creationId xmlns:a16="http://schemas.microsoft.com/office/drawing/2014/main" id="{CA0D9458-D04D-43BB-96B5-58FB47BB0DD7}"/>
              </a:ext>
            </a:extLst>
          </p:cNvPr>
          <p:cNvPicPr>
            <a:picLocks noChangeAspect="1"/>
          </p:cNvPicPr>
          <p:nvPr/>
        </p:nvPicPr>
        <p:blipFill>
          <a:blip r:embed="rId4"/>
          <a:stretch>
            <a:fillRect/>
          </a:stretch>
        </p:blipFill>
        <p:spPr>
          <a:xfrm>
            <a:off x="7643280" y="3510212"/>
            <a:ext cx="741903" cy="741903"/>
          </a:xfrm>
          <a:prstGeom prst="rect">
            <a:avLst/>
          </a:prstGeom>
        </p:spPr>
      </p:pic>
    </p:spTree>
    <p:extLst>
      <p:ext uri="{BB962C8B-B14F-4D97-AF65-F5344CB8AC3E}">
        <p14:creationId xmlns:p14="http://schemas.microsoft.com/office/powerpoint/2010/main" val="187257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349955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40267" y="1885320"/>
            <a:ext cx="2436194" cy="1325563"/>
          </a:xfrm>
        </p:spPr>
        <p:txBody>
          <a:bodyPr>
            <a:normAutofit fontScale="90000"/>
          </a:bodyPr>
          <a:lstStyle/>
          <a:p>
            <a:pPr algn="ctr"/>
            <a:r>
              <a:rPr lang="en-US" sz="3600" dirty="0">
                <a:solidFill>
                  <a:schemeClr val="bg1"/>
                </a:solidFill>
              </a:rPr>
              <a:t>VACCINE</a:t>
            </a:r>
            <a:br>
              <a:rPr lang="en-US" sz="3600" dirty="0">
                <a:solidFill>
                  <a:schemeClr val="bg1"/>
                </a:solidFill>
              </a:rPr>
            </a:br>
            <a:r>
              <a:rPr lang="en-US" sz="3600" dirty="0">
                <a:solidFill>
                  <a:schemeClr val="bg1"/>
                </a:solidFill>
              </a:rPr>
              <a:t>ELIGIBILITY:</a:t>
            </a:r>
            <a:br>
              <a:rPr lang="en-US" sz="3600" dirty="0">
                <a:solidFill>
                  <a:schemeClr val="bg1"/>
                </a:solidFill>
              </a:rPr>
            </a:br>
            <a:br>
              <a:rPr lang="en-US" sz="3600" dirty="0">
                <a:solidFill>
                  <a:schemeClr val="bg1"/>
                </a:solidFill>
              </a:rPr>
            </a:br>
            <a:r>
              <a:rPr lang="en-US" sz="3600" dirty="0">
                <a:solidFill>
                  <a:schemeClr val="bg1"/>
                </a:solidFill>
              </a:rPr>
              <a:t>MARCH </a:t>
            </a:r>
            <a:br>
              <a:rPr lang="en-US" sz="3600" dirty="0">
                <a:solidFill>
                  <a:schemeClr val="bg1"/>
                </a:solidFill>
              </a:rPr>
            </a:br>
            <a:r>
              <a:rPr lang="en-US" sz="3600" dirty="0">
                <a:solidFill>
                  <a:schemeClr val="bg1"/>
                </a:solidFill>
              </a:rPr>
              <a:t>31st</a:t>
            </a:r>
            <a:br>
              <a:rPr lang="en-US" sz="3600" dirty="0"/>
            </a:br>
            <a:endParaRPr lang="en-US" cap="all" dirty="0">
              <a:solidFill>
                <a:schemeClr val="bg1"/>
              </a:solidFill>
            </a:endParaRPr>
          </a:p>
        </p:txBody>
      </p:sp>
      <p:pic>
        <p:nvPicPr>
          <p:cNvPr id="9" name="Picture 8">
            <a:extLst>
              <a:ext uri="{FF2B5EF4-FFF2-40B4-BE49-F238E27FC236}">
                <a16:creationId xmlns:a16="http://schemas.microsoft.com/office/drawing/2014/main" id="{A8B374C6-98B6-4BF9-A7AE-8BF617ABFD51}"/>
              </a:ext>
            </a:extLst>
          </p:cNvPr>
          <p:cNvPicPr>
            <a:picLocks noChangeAspect="1"/>
          </p:cNvPicPr>
          <p:nvPr/>
        </p:nvPicPr>
        <p:blipFill rotWithShape="1">
          <a:blip r:embed="rId3"/>
          <a:srcRect l="37531" t="15107" r="53086" b="63316"/>
          <a:stretch/>
        </p:blipFill>
        <p:spPr>
          <a:xfrm>
            <a:off x="4065104" y="5486"/>
            <a:ext cx="4655861" cy="6852514"/>
          </a:xfrm>
          <a:prstGeom prst="rect">
            <a:avLst/>
          </a:prstGeom>
        </p:spPr>
      </p:pic>
    </p:spTree>
    <p:extLst>
      <p:ext uri="{BB962C8B-B14F-4D97-AF65-F5344CB8AC3E}">
        <p14:creationId xmlns:p14="http://schemas.microsoft.com/office/powerpoint/2010/main" val="71768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34671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5499" y="137318"/>
            <a:ext cx="2990374" cy="5680984"/>
          </a:xfrm>
        </p:spPr>
        <p:txBody>
          <a:bodyPr/>
          <a:lstStyle/>
          <a:p>
            <a:pPr algn="ctr"/>
            <a:r>
              <a:rPr lang="en-US" dirty="0">
                <a:solidFill>
                  <a:schemeClr val="bg1"/>
                </a:solidFill>
              </a:rPr>
              <a:t>Agenda</a:t>
            </a:r>
          </a:p>
        </p:txBody>
      </p:sp>
      <p:pic>
        <p:nvPicPr>
          <p:cNvPr id="5" name="Graphic 6">
            <a:extLst>
              <a:ext uri="{FF2B5EF4-FFF2-40B4-BE49-F238E27FC236}">
                <a16:creationId xmlns:a16="http://schemas.microsoft.com/office/drawing/2014/main" id="{8CBA76C6-C15D-4BD2-BF1C-418E73988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62" y="5514958"/>
            <a:ext cx="1205724" cy="1205724"/>
          </a:xfrm>
          <a:prstGeom prst="rect">
            <a:avLst/>
          </a:prstGeom>
        </p:spPr>
      </p:pic>
      <p:graphicFrame>
        <p:nvGraphicFramePr>
          <p:cNvPr id="8" name="Content Placeholder 2">
            <a:extLst>
              <a:ext uri="{FF2B5EF4-FFF2-40B4-BE49-F238E27FC236}">
                <a16:creationId xmlns:a16="http://schemas.microsoft.com/office/drawing/2014/main" id="{93CB28FC-23DE-4395-9FF3-8FBE4C1911ED}"/>
              </a:ext>
            </a:extLst>
          </p:cNvPr>
          <p:cNvGraphicFramePr>
            <a:graphicFrameLocks noGrp="1"/>
          </p:cNvGraphicFramePr>
          <p:nvPr>
            <p:ph idx="1"/>
            <p:extLst>
              <p:ext uri="{D42A27DB-BD31-4B8C-83A1-F6EECF244321}">
                <p14:modId xmlns:p14="http://schemas.microsoft.com/office/powerpoint/2010/main" val="1617646343"/>
              </p:ext>
            </p:extLst>
          </p:nvPr>
        </p:nvGraphicFramePr>
        <p:xfrm>
          <a:off x="3784600" y="457200"/>
          <a:ext cx="5130800" cy="589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7823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917" y="124253"/>
            <a:ext cx="7886700" cy="1325563"/>
          </a:xfrm>
        </p:spPr>
        <p:txBody>
          <a:bodyPr>
            <a:normAutofit/>
          </a:bodyPr>
          <a:lstStyle/>
          <a:p>
            <a:pPr algn="ctr"/>
            <a:r>
              <a:rPr lang="en-US" sz="3600" dirty="0">
                <a:solidFill>
                  <a:schemeClr val="bg1"/>
                </a:solidFill>
              </a:rPr>
              <a:t>VACCINE ACCESS</a:t>
            </a:r>
            <a:br>
              <a:rPr lang="en-US" sz="3600" dirty="0"/>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628649" y="1636889"/>
            <a:ext cx="8058151" cy="4974926"/>
          </a:xfrm>
        </p:spPr>
        <p:txBody>
          <a:bodyPr>
            <a:normAutofit/>
          </a:bodyPr>
          <a:lstStyle/>
          <a:p>
            <a:pPr>
              <a:spcBef>
                <a:spcPts val="600"/>
              </a:spcBef>
              <a:spcAft>
                <a:spcPts val="1800"/>
              </a:spcAft>
            </a:pPr>
            <a:r>
              <a:rPr lang="en-US" sz="2400" dirty="0"/>
              <a:t>Starting on March 31, those getting their vaccine won't have to prove they're eligible under the current phase to qualify.</a:t>
            </a:r>
          </a:p>
          <a:p>
            <a:pPr>
              <a:spcBef>
                <a:spcPts val="600"/>
              </a:spcBef>
              <a:spcAft>
                <a:spcPts val="1800"/>
              </a:spcAft>
            </a:pPr>
            <a:r>
              <a:rPr lang="en-US" sz="2400" dirty="0" err="1"/>
              <a:t>Phasefinder</a:t>
            </a:r>
            <a:r>
              <a:rPr lang="en-US" sz="2400" dirty="0"/>
              <a:t> will be going away.</a:t>
            </a:r>
          </a:p>
        </p:txBody>
      </p:sp>
      <p:pic>
        <p:nvPicPr>
          <p:cNvPr id="3" name="Picture 2">
            <a:extLst>
              <a:ext uri="{FF2B5EF4-FFF2-40B4-BE49-F238E27FC236}">
                <a16:creationId xmlns:a16="http://schemas.microsoft.com/office/drawing/2014/main" id="{4869615F-0753-45A2-8581-515EF2C2AFF0}"/>
              </a:ext>
            </a:extLst>
          </p:cNvPr>
          <p:cNvPicPr>
            <a:picLocks noChangeAspect="1"/>
          </p:cNvPicPr>
          <p:nvPr/>
        </p:nvPicPr>
        <p:blipFill>
          <a:blip r:embed="rId3"/>
          <a:stretch>
            <a:fillRect/>
          </a:stretch>
        </p:blipFill>
        <p:spPr>
          <a:xfrm>
            <a:off x="-296246" y="5939051"/>
            <a:ext cx="1194920" cy="1194920"/>
          </a:xfrm>
          <a:prstGeom prst="rect">
            <a:avLst/>
          </a:prstGeom>
        </p:spPr>
      </p:pic>
    </p:spTree>
    <p:extLst>
      <p:ext uri="{BB962C8B-B14F-4D97-AF65-F5344CB8AC3E}">
        <p14:creationId xmlns:p14="http://schemas.microsoft.com/office/powerpoint/2010/main" val="55822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349955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40267" y="1885320"/>
            <a:ext cx="2436194" cy="1325563"/>
          </a:xfrm>
        </p:spPr>
        <p:txBody>
          <a:bodyPr>
            <a:normAutofit fontScale="90000"/>
          </a:bodyPr>
          <a:lstStyle/>
          <a:p>
            <a:pPr algn="ctr"/>
            <a:r>
              <a:rPr lang="en-US" sz="3600" dirty="0">
                <a:solidFill>
                  <a:schemeClr val="bg1"/>
                </a:solidFill>
              </a:rPr>
              <a:t>VACCINE</a:t>
            </a:r>
            <a:br>
              <a:rPr lang="en-US" sz="3600" dirty="0">
                <a:solidFill>
                  <a:schemeClr val="bg1"/>
                </a:solidFill>
              </a:rPr>
            </a:br>
            <a:r>
              <a:rPr lang="en-US" sz="3600" dirty="0">
                <a:solidFill>
                  <a:schemeClr val="bg1"/>
                </a:solidFill>
              </a:rPr>
              <a:t>ELIGIBILITY:</a:t>
            </a:r>
            <a:br>
              <a:rPr lang="en-US" sz="3600" dirty="0">
                <a:solidFill>
                  <a:schemeClr val="bg1"/>
                </a:solidFill>
              </a:rPr>
            </a:br>
            <a:br>
              <a:rPr lang="en-US" sz="3600" dirty="0">
                <a:solidFill>
                  <a:schemeClr val="bg1"/>
                </a:solidFill>
              </a:rPr>
            </a:br>
            <a:r>
              <a:rPr lang="en-US" sz="3600" dirty="0">
                <a:solidFill>
                  <a:schemeClr val="bg1"/>
                </a:solidFill>
              </a:rPr>
              <a:t>MAY 1st</a:t>
            </a:r>
            <a:br>
              <a:rPr lang="en-US" sz="3600" dirty="0"/>
            </a:br>
            <a:endParaRPr lang="en-US" cap="all" dirty="0">
              <a:solidFill>
                <a:schemeClr val="bg1"/>
              </a:solidFill>
            </a:endParaRPr>
          </a:p>
        </p:txBody>
      </p:sp>
      <p:sp>
        <p:nvSpPr>
          <p:cNvPr id="3" name="Rectangle 2">
            <a:extLst>
              <a:ext uri="{FF2B5EF4-FFF2-40B4-BE49-F238E27FC236}">
                <a16:creationId xmlns:a16="http://schemas.microsoft.com/office/drawing/2014/main" id="{700B47AC-14E4-4C22-B3B4-4CDA41D44A98}"/>
              </a:ext>
            </a:extLst>
          </p:cNvPr>
          <p:cNvSpPr/>
          <p:nvPr/>
        </p:nvSpPr>
        <p:spPr>
          <a:xfrm>
            <a:off x="4131733" y="1283180"/>
            <a:ext cx="4572000" cy="1569660"/>
          </a:xfrm>
          <a:prstGeom prst="rect">
            <a:avLst/>
          </a:prstGeom>
        </p:spPr>
        <p:txBody>
          <a:bodyPr>
            <a:spAutoFit/>
          </a:bodyPr>
          <a:lstStyle/>
          <a:p>
            <a:r>
              <a:rPr lang="en-US" sz="2400" b="1" dirty="0">
                <a:solidFill>
                  <a:srgbClr val="161616"/>
                </a:solidFill>
              </a:rPr>
              <a:t>Everyone 16 and older in Washington State will be eligible for the COVID-19 Vaccine by </a:t>
            </a:r>
            <a:r>
              <a:rPr lang="en-US" sz="2400" b="1" dirty="0">
                <a:solidFill>
                  <a:srgbClr val="161616"/>
                </a:solidFill>
                <a:highlight>
                  <a:srgbClr val="FFFF00"/>
                </a:highlight>
              </a:rPr>
              <a:t>May 1</a:t>
            </a:r>
            <a:endParaRPr lang="en-US" sz="2400" b="1" i="0" dirty="0">
              <a:solidFill>
                <a:srgbClr val="161616"/>
              </a:solidFill>
              <a:effectLst/>
              <a:highlight>
                <a:srgbClr val="FFFF00"/>
              </a:highlight>
            </a:endParaRPr>
          </a:p>
        </p:txBody>
      </p:sp>
    </p:spTree>
    <p:extLst>
      <p:ext uri="{BB962C8B-B14F-4D97-AF65-F5344CB8AC3E}">
        <p14:creationId xmlns:p14="http://schemas.microsoft.com/office/powerpoint/2010/main" val="2880938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483" y="124253"/>
            <a:ext cx="7886700" cy="1325563"/>
          </a:xfrm>
        </p:spPr>
        <p:txBody>
          <a:bodyPr/>
          <a:lstStyle/>
          <a:p>
            <a:pPr algn="ctr"/>
            <a:r>
              <a:rPr lang="en-US" cap="all" dirty="0">
                <a:solidFill>
                  <a:schemeClr val="bg1"/>
                </a:solidFill>
              </a:rPr>
              <a:t>VACCINE ACCESS</a:t>
            </a: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498483" y="1576749"/>
            <a:ext cx="7886700" cy="5035066"/>
          </a:xfrm>
        </p:spPr>
        <p:txBody>
          <a:bodyPr>
            <a:normAutofit/>
          </a:bodyPr>
          <a:lstStyle/>
          <a:p>
            <a:pPr fontAlgn="base">
              <a:spcAft>
                <a:spcPts val="1800"/>
              </a:spcAft>
            </a:pPr>
            <a:r>
              <a:rPr lang="en-US" sz="2200" dirty="0"/>
              <a:t>Currently, both vaccine supply and appointments are limited. </a:t>
            </a:r>
          </a:p>
          <a:p>
            <a:pPr fontAlgn="base">
              <a:spcAft>
                <a:spcPts val="1800"/>
              </a:spcAft>
            </a:pPr>
            <a:r>
              <a:rPr lang="en-US" sz="2200" dirty="0"/>
              <a:t>You may experience delays due to the very high volume of inquiries. </a:t>
            </a:r>
          </a:p>
          <a:p>
            <a:pPr fontAlgn="base">
              <a:spcAft>
                <a:spcPts val="1800"/>
              </a:spcAft>
            </a:pPr>
            <a:r>
              <a:rPr lang="en-US" sz="2200" dirty="0"/>
              <a:t>This will get easier as providers receive more doses and high-volume vaccine sites open.</a:t>
            </a:r>
          </a:p>
          <a:p>
            <a:pPr fontAlgn="base">
              <a:spcAft>
                <a:spcPts val="1800"/>
              </a:spcAft>
            </a:pPr>
            <a:endParaRPr lang="en-US" sz="2200" dirty="0"/>
          </a:p>
        </p:txBody>
      </p:sp>
      <p:pic>
        <p:nvPicPr>
          <p:cNvPr id="6" name="Picture 5">
            <a:extLst>
              <a:ext uri="{FF2B5EF4-FFF2-40B4-BE49-F238E27FC236}">
                <a16:creationId xmlns:a16="http://schemas.microsoft.com/office/drawing/2014/main" id="{47532BB6-A4CE-438B-9DEB-EF398E59B66C}"/>
              </a:ext>
            </a:extLst>
          </p:cNvPr>
          <p:cNvPicPr>
            <a:picLocks noChangeAspect="1"/>
          </p:cNvPicPr>
          <p:nvPr/>
        </p:nvPicPr>
        <p:blipFill>
          <a:blip r:embed="rId3"/>
          <a:stretch>
            <a:fillRect/>
          </a:stretch>
        </p:blipFill>
        <p:spPr>
          <a:xfrm>
            <a:off x="7758964" y="1660831"/>
            <a:ext cx="1325564" cy="1325564"/>
          </a:xfrm>
          <a:prstGeom prst="rect">
            <a:avLst/>
          </a:prstGeom>
        </p:spPr>
      </p:pic>
      <p:sp>
        <p:nvSpPr>
          <p:cNvPr id="3" name="Rectangle 2">
            <a:extLst>
              <a:ext uri="{FF2B5EF4-FFF2-40B4-BE49-F238E27FC236}">
                <a16:creationId xmlns:a16="http://schemas.microsoft.com/office/drawing/2014/main" id="{5614E0E7-5F04-4FB4-AC6F-267F435B0B5A}"/>
              </a:ext>
            </a:extLst>
          </p:cNvPr>
          <p:cNvSpPr/>
          <p:nvPr/>
        </p:nvSpPr>
        <p:spPr>
          <a:xfrm>
            <a:off x="498483" y="5058696"/>
            <a:ext cx="841716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13512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483" y="-62820"/>
            <a:ext cx="7886700" cy="1325563"/>
          </a:xfrm>
        </p:spPr>
        <p:txBody>
          <a:bodyPr/>
          <a:lstStyle/>
          <a:p>
            <a:pPr algn="ctr"/>
            <a:r>
              <a:rPr lang="en-US" cap="all" dirty="0">
                <a:solidFill>
                  <a:schemeClr val="bg1"/>
                </a:solidFill>
              </a:rPr>
              <a:t>Transportation to vaccines</a:t>
            </a: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162918" y="1399824"/>
            <a:ext cx="7107126" cy="5358115"/>
          </a:xfrm>
        </p:spPr>
        <p:txBody>
          <a:bodyPr>
            <a:normAutofit/>
          </a:bodyPr>
          <a:lstStyle/>
          <a:p>
            <a:pPr marL="0" indent="0">
              <a:spcAft>
                <a:spcPts val="1800"/>
              </a:spcAft>
              <a:buNone/>
            </a:pPr>
            <a:r>
              <a:rPr lang="en-US" sz="2000" dirty="0"/>
              <a:t>If you live in King County and need transportation to your vaccine appointment:</a:t>
            </a:r>
          </a:p>
          <a:p>
            <a:pPr>
              <a:spcAft>
                <a:spcPts val="1800"/>
              </a:spcAft>
            </a:pPr>
            <a:r>
              <a:rPr lang="en-US" sz="2000" b="1" dirty="0"/>
              <a:t>Find a Ride: </a:t>
            </a:r>
            <a:r>
              <a:rPr lang="en-US" sz="2000" dirty="0"/>
              <a:t>For transportation options, volunteer programs, and to plan your trip, visit </a:t>
            </a:r>
            <a:r>
              <a:rPr lang="en-US" sz="2000" u="sng" dirty="0">
                <a:hlinkClick r:id="rId3"/>
              </a:rPr>
              <a:t>www.findaride.org</a:t>
            </a:r>
            <a:r>
              <a:rPr lang="en-US" sz="2000" dirty="0"/>
              <a:t>.</a:t>
            </a:r>
          </a:p>
        </p:txBody>
      </p:sp>
      <p:sp>
        <p:nvSpPr>
          <p:cNvPr id="6" name="Rectangle 5">
            <a:extLst>
              <a:ext uri="{FF2B5EF4-FFF2-40B4-BE49-F238E27FC236}">
                <a16:creationId xmlns:a16="http://schemas.microsoft.com/office/drawing/2014/main" id="{ADC1B75D-40AF-4C0B-961C-0C6E5FDA14F6}"/>
              </a:ext>
            </a:extLst>
          </p:cNvPr>
          <p:cNvSpPr/>
          <p:nvPr/>
        </p:nvSpPr>
        <p:spPr>
          <a:xfrm>
            <a:off x="162918" y="3465150"/>
            <a:ext cx="8868863" cy="317009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b="1" dirty="0"/>
              <a:t>Bus Services: </a:t>
            </a:r>
            <a:r>
              <a:rPr lang="en-US" sz="2000" dirty="0"/>
              <a:t>King County Metro offers bus transit, Access paratransit, and Community Van shuttles. </a:t>
            </a:r>
          </a:p>
          <a:p>
            <a:pPr lvl="1">
              <a:spcAft>
                <a:spcPts val="1200"/>
              </a:spcAft>
              <a:buFont typeface="Wingdings" panose="05000000000000000000" pitchFamily="2" charset="2"/>
              <a:buChar char="§"/>
            </a:pPr>
            <a:r>
              <a:rPr lang="en-US" sz="2000" dirty="0">
                <a:hlinkClick r:id="rId4"/>
              </a:rPr>
              <a:t>https://kingcountymetro.blog/2021/02/23/take-transit-to-take-your-shot-here-are-ways-to-get-to-your-vaccination-appointment/</a:t>
            </a:r>
            <a:endParaRPr lang="en-US" sz="2000" dirty="0"/>
          </a:p>
          <a:p>
            <a:pPr lvl="1">
              <a:spcAft>
                <a:spcPts val="2400"/>
              </a:spcAft>
              <a:buFont typeface="Wingdings" panose="05000000000000000000" pitchFamily="2" charset="2"/>
              <a:buChar char="§"/>
            </a:pPr>
            <a:r>
              <a:rPr lang="en-US" sz="2000" dirty="0"/>
              <a:t>or call 206-553-3000.</a:t>
            </a:r>
          </a:p>
          <a:p>
            <a:pPr>
              <a:spcAft>
                <a:spcPts val="2400"/>
              </a:spcAft>
            </a:pPr>
            <a:r>
              <a:rPr lang="en-US" sz="2000" b="1" dirty="0"/>
              <a:t>Note</a:t>
            </a:r>
            <a:r>
              <a:rPr lang="en-US" sz="2000" dirty="0"/>
              <a:t>: Drive-through vaccine sites cannot take walk-up clients and require a car or vehicle, so transit will not be a good option for these locations. </a:t>
            </a:r>
          </a:p>
        </p:txBody>
      </p:sp>
      <p:pic>
        <p:nvPicPr>
          <p:cNvPr id="8" name="Picture 7">
            <a:extLst>
              <a:ext uri="{FF2B5EF4-FFF2-40B4-BE49-F238E27FC236}">
                <a16:creationId xmlns:a16="http://schemas.microsoft.com/office/drawing/2014/main" id="{3511F543-7902-4CFE-B13C-304D657372FF}"/>
              </a:ext>
            </a:extLst>
          </p:cNvPr>
          <p:cNvPicPr>
            <a:picLocks noChangeAspect="1"/>
          </p:cNvPicPr>
          <p:nvPr/>
        </p:nvPicPr>
        <p:blipFill rotWithShape="1">
          <a:blip r:embed="rId5"/>
          <a:srcRect l="32511" t="9070" r="51590" b="40408"/>
          <a:stretch/>
        </p:blipFill>
        <p:spPr>
          <a:xfrm>
            <a:off x="7159379" y="1449816"/>
            <a:ext cx="1455577" cy="1759924"/>
          </a:xfrm>
          <a:prstGeom prst="rect">
            <a:avLst/>
          </a:prstGeom>
        </p:spPr>
      </p:pic>
    </p:spTree>
    <p:extLst>
      <p:ext uri="{BB962C8B-B14F-4D97-AF65-F5344CB8AC3E}">
        <p14:creationId xmlns:p14="http://schemas.microsoft.com/office/powerpoint/2010/main" val="3248580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693733" y="1574069"/>
            <a:ext cx="7756533" cy="5159678"/>
          </a:xfrm>
        </p:spPr>
        <p:txBody>
          <a:bodyPr>
            <a:normAutofit/>
          </a:bodyPr>
          <a:lstStyle/>
          <a:p>
            <a:pPr marL="0" indent="0">
              <a:buNone/>
            </a:pPr>
            <a:r>
              <a:rPr lang="en-US" sz="2400" dirty="0"/>
              <a:t>Housing relief program: </a:t>
            </a:r>
            <a:r>
              <a:rPr lang="en-US" sz="2400" u="sng" dirty="0">
                <a:hlinkClick r:id="rId3"/>
              </a:rPr>
              <a:t>https://www.kingcounty.gov/depts/health/covid-19/care/har-program.aspx</a:t>
            </a:r>
            <a:endParaRPr lang="en-US" sz="2400" dirty="0"/>
          </a:p>
          <a:p>
            <a:endParaRPr lang="en-US" sz="2400" dirty="0"/>
          </a:p>
          <a:p>
            <a:r>
              <a:rPr lang="en-US" sz="2400" dirty="0"/>
              <a:t>Do you and your family need financial support to successfully isolate or quarantine? </a:t>
            </a:r>
          </a:p>
          <a:p>
            <a:endParaRPr lang="en-US" sz="2400" dirty="0"/>
          </a:p>
          <a:p>
            <a:r>
              <a:rPr lang="en-US" sz="2400" dirty="0"/>
              <a:t>Anyone living in King County </a:t>
            </a:r>
            <a:r>
              <a:rPr lang="en-US" sz="2400" dirty="0">
                <a:highlight>
                  <a:srgbClr val="FFFF00"/>
                </a:highlight>
              </a:rPr>
              <a:t>who tests positive or is exposed to COVID-19</a:t>
            </a:r>
            <a:r>
              <a:rPr lang="en-US" sz="2400" dirty="0"/>
              <a:t> may be eligible to receive </a:t>
            </a:r>
            <a:r>
              <a:rPr lang="en-US" sz="2400" b="1" dirty="0">
                <a:highlight>
                  <a:srgbClr val="FFFF00"/>
                </a:highlight>
              </a:rPr>
              <a:t>a one-time household bill payment of up to $1500</a:t>
            </a:r>
            <a:r>
              <a:rPr lang="en-US" sz="2400" dirty="0">
                <a:highlight>
                  <a:srgbClr val="FFFF00"/>
                </a:highlight>
              </a:rPr>
              <a:t> </a:t>
            </a:r>
            <a:r>
              <a:rPr lang="en-US" sz="2400" dirty="0"/>
              <a:t>to help pay their current rent, mortgage, utility, water, phone and internet bills. </a:t>
            </a:r>
          </a:p>
        </p:txBody>
      </p:sp>
      <p:sp>
        <p:nvSpPr>
          <p:cNvPr id="5" name="Title 4">
            <a:extLst>
              <a:ext uri="{FF2B5EF4-FFF2-40B4-BE49-F238E27FC236}">
                <a16:creationId xmlns:a16="http://schemas.microsoft.com/office/drawing/2014/main" id="{00A40FB4-A8D6-40A3-A5BF-869EE4731542}"/>
              </a:ext>
            </a:extLst>
          </p:cNvPr>
          <p:cNvSpPr>
            <a:spLocks noGrp="1"/>
          </p:cNvSpPr>
          <p:nvPr>
            <p:ph type="title"/>
          </p:nvPr>
        </p:nvSpPr>
        <p:spPr>
          <a:xfrm>
            <a:off x="693733" y="-31411"/>
            <a:ext cx="7886700" cy="1325563"/>
          </a:xfrm>
        </p:spPr>
        <p:txBody>
          <a:bodyPr/>
          <a:lstStyle/>
          <a:p>
            <a:pPr algn="ctr"/>
            <a:r>
              <a:rPr lang="en-US" dirty="0">
                <a:solidFill>
                  <a:schemeClr val="bg1"/>
                </a:solidFill>
              </a:rPr>
              <a:t>NEW FINANCIAL RESOURCES</a:t>
            </a:r>
          </a:p>
        </p:txBody>
      </p:sp>
    </p:spTree>
    <p:extLst>
      <p:ext uri="{BB962C8B-B14F-4D97-AF65-F5344CB8AC3E}">
        <p14:creationId xmlns:p14="http://schemas.microsoft.com/office/powerpoint/2010/main" val="3608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693733" y="1574069"/>
            <a:ext cx="7756533" cy="5159678"/>
          </a:xfrm>
        </p:spPr>
        <p:txBody>
          <a:bodyPr>
            <a:normAutofit/>
          </a:bodyPr>
          <a:lstStyle/>
          <a:p>
            <a:pPr marL="0" lvl="0" indent="0">
              <a:buNone/>
            </a:pPr>
            <a:r>
              <a:rPr lang="en-US" sz="2400" dirty="0"/>
              <a:t>Grants for small business: </a:t>
            </a:r>
            <a:r>
              <a:rPr lang="en-US" sz="2400" u="sng" dirty="0">
                <a:hlinkClick r:id="rId3"/>
              </a:rPr>
              <a:t>https://commercegrants.com/</a:t>
            </a:r>
            <a:endParaRPr lang="en-US" sz="2400" dirty="0"/>
          </a:p>
          <a:p>
            <a:pPr marL="0" indent="0" fontAlgn="base">
              <a:buNone/>
            </a:pPr>
            <a:endParaRPr lang="en-US" sz="2400" dirty="0"/>
          </a:p>
          <a:p>
            <a:pPr marL="0" indent="0" fontAlgn="base">
              <a:buNone/>
            </a:pPr>
            <a:r>
              <a:rPr lang="en-US" sz="2400" dirty="0"/>
              <a:t>Priorities for funding are:</a:t>
            </a:r>
          </a:p>
          <a:p>
            <a:pPr fontAlgn="base"/>
            <a:r>
              <a:rPr lang="en-US" sz="2400" dirty="0"/>
              <a:t>Businesses required to close.</a:t>
            </a:r>
          </a:p>
          <a:p>
            <a:pPr fontAlgn="base"/>
            <a:r>
              <a:rPr lang="en-US" sz="2400" dirty="0"/>
              <a:t>Businesses with lost revenue as a result of closure.</a:t>
            </a:r>
          </a:p>
          <a:p>
            <a:pPr fontAlgn="base"/>
            <a:r>
              <a:rPr lang="en-US" sz="2400" dirty="0"/>
              <a:t>Businesses with added expenses to maintain safe operations.</a:t>
            </a:r>
          </a:p>
          <a:p>
            <a:pPr fontAlgn="base"/>
            <a:r>
              <a:rPr lang="en-US" sz="2400" dirty="0"/>
              <a:t>Equitable distribution of grant funds across the state and to businesses owned and operated by historically disadvantaged individuals.</a:t>
            </a:r>
          </a:p>
          <a:p>
            <a:pPr marL="0" indent="0">
              <a:spcAft>
                <a:spcPts val="1200"/>
              </a:spcAft>
              <a:buNone/>
            </a:pPr>
            <a:endParaRPr lang="en-US" b="1" dirty="0"/>
          </a:p>
        </p:txBody>
      </p:sp>
      <p:sp>
        <p:nvSpPr>
          <p:cNvPr id="5" name="Title 4">
            <a:extLst>
              <a:ext uri="{FF2B5EF4-FFF2-40B4-BE49-F238E27FC236}">
                <a16:creationId xmlns:a16="http://schemas.microsoft.com/office/drawing/2014/main" id="{00A40FB4-A8D6-40A3-A5BF-869EE4731542}"/>
              </a:ext>
            </a:extLst>
          </p:cNvPr>
          <p:cNvSpPr>
            <a:spLocks noGrp="1"/>
          </p:cNvSpPr>
          <p:nvPr>
            <p:ph type="title"/>
          </p:nvPr>
        </p:nvSpPr>
        <p:spPr>
          <a:xfrm>
            <a:off x="693733" y="-31411"/>
            <a:ext cx="7886700" cy="1325563"/>
          </a:xfrm>
        </p:spPr>
        <p:txBody>
          <a:bodyPr/>
          <a:lstStyle/>
          <a:p>
            <a:pPr algn="ctr"/>
            <a:r>
              <a:rPr lang="en-US" dirty="0">
                <a:solidFill>
                  <a:schemeClr val="bg1"/>
                </a:solidFill>
              </a:rPr>
              <a:t>NEW FINANCIAL RESOURCES</a:t>
            </a:r>
          </a:p>
        </p:txBody>
      </p:sp>
    </p:spTree>
    <p:extLst>
      <p:ext uri="{BB962C8B-B14F-4D97-AF65-F5344CB8AC3E}">
        <p14:creationId xmlns:p14="http://schemas.microsoft.com/office/powerpoint/2010/main" val="383412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FE5536-35E4-4D02-A552-0253EBF8D284}"/>
              </a:ext>
            </a:extLst>
          </p:cNvPr>
          <p:cNvSpPr/>
          <p:nvPr/>
        </p:nvSpPr>
        <p:spPr>
          <a:xfrm>
            <a:off x="0" y="-21981"/>
            <a:ext cx="9144000" cy="1124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Rectangle 5">
            <a:extLst>
              <a:ext uri="{FF2B5EF4-FFF2-40B4-BE49-F238E27FC236}">
                <a16:creationId xmlns:a16="http://schemas.microsoft.com/office/drawing/2014/main" id="{54846270-FBAD-4B1C-B0ED-B975B8BEBB8A}"/>
              </a:ext>
            </a:extLst>
          </p:cNvPr>
          <p:cNvSpPr/>
          <p:nvPr/>
        </p:nvSpPr>
        <p:spPr>
          <a:xfrm>
            <a:off x="73572" y="-10009"/>
            <a:ext cx="899685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King County’s COVID-19 Vaccine Website: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3"/>
              </a:rPr>
              <a:t>www.kingcounty.gov/covid/vaccine</a:t>
            </a:r>
            <a:endPar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4915D169-2438-40F2-951B-34A56A0A2D97}"/>
              </a:ext>
            </a:extLst>
          </p:cNvPr>
          <p:cNvGrpSpPr/>
          <p:nvPr/>
        </p:nvGrpSpPr>
        <p:grpSpPr>
          <a:xfrm>
            <a:off x="5806840" y="2044005"/>
            <a:ext cx="2961973" cy="2093108"/>
            <a:chOff x="7722320" y="2255813"/>
            <a:chExt cx="1904857" cy="2144820"/>
          </a:xfrm>
        </p:grpSpPr>
        <p:sp>
          <p:nvSpPr>
            <p:cNvPr id="11" name="TextBox 10">
              <a:extLst>
                <a:ext uri="{FF2B5EF4-FFF2-40B4-BE49-F238E27FC236}">
                  <a16:creationId xmlns:a16="http://schemas.microsoft.com/office/drawing/2014/main" id="{7577A7E4-265D-41D1-A4F2-2B96CCFD840E}"/>
                </a:ext>
              </a:extLst>
            </p:cNvPr>
            <p:cNvSpPr txBox="1"/>
            <p:nvPr/>
          </p:nvSpPr>
          <p:spPr>
            <a:xfrm>
              <a:off x="7722320" y="2255813"/>
              <a:ext cx="1904857" cy="141921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entury Gothic"/>
                  <a:ea typeface="+mn-ea"/>
                  <a:cs typeface="+mn-cs"/>
                </a:rPr>
                <a:t>Available in 18 Languages!</a:t>
              </a:r>
            </a:p>
          </p:txBody>
        </p:sp>
        <p:cxnSp>
          <p:nvCxnSpPr>
            <p:cNvPr id="12" name="Straight Arrow Connector 11">
              <a:extLst>
                <a:ext uri="{FF2B5EF4-FFF2-40B4-BE49-F238E27FC236}">
                  <a16:creationId xmlns:a16="http://schemas.microsoft.com/office/drawing/2014/main" id="{93554F1F-09F3-405E-8FF6-4806565AC6D5}"/>
                </a:ext>
              </a:extLst>
            </p:cNvPr>
            <p:cNvCxnSpPr>
              <a:cxnSpLocks/>
            </p:cNvCxnSpPr>
            <p:nvPr/>
          </p:nvCxnSpPr>
          <p:spPr>
            <a:xfrm flipH="1">
              <a:off x="7982632" y="3257962"/>
              <a:ext cx="520683" cy="114267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2736521E-B436-41A9-9536-51FE907AF0A0}"/>
              </a:ext>
            </a:extLst>
          </p:cNvPr>
          <p:cNvPicPr>
            <a:picLocks noChangeAspect="1"/>
          </p:cNvPicPr>
          <p:nvPr/>
        </p:nvPicPr>
        <p:blipFill rotWithShape="1">
          <a:blip r:embed="rId4"/>
          <a:srcRect l="21098" t="7748" r="48046" b="55902"/>
          <a:stretch/>
        </p:blipFill>
        <p:spPr>
          <a:xfrm>
            <a:off x="52553" y="1290740"/>
            <a:ext cx="5431653" cy="4003252"/>
          </a:xfrm>
          <a:prstGeom prst="rect">
            <a:avLst/>
          </a:prstGeom>
        </p:spPr>
      </p:pic>
      <p:pic>
        <p:nvPicPr>
          <p:cNvPr id="3" name="Picture 2">
            <a:extLst>
              <a:ext uri="{FF2B5EF4-FFF2-40B4-BE49-F238E27FC236}">
                <a16:creationId xmlns:a16="http://schemas.microsoft.com/office/drawing/2014/main" id="{98C64BF9-7215-445C-8B40-AF02023C4AFF}"/>
              </a:ext>
            </a:extLst>
          </p:cNvPr>
          <p:cNvPicPr>
            <a:picLocks noChangeAspect="1"/>
          </p:cNvPicPr>
          <p:nvPr/>
        </p:nvPicPr>
        <p:blipFill rotWithShape="1">
          <a:blip r:embed="rId5"/>
          <a:srcRect l="22184" t="18608" r="49120" b="67744"/>
          <a:stretch/>
        </p:blipFill>
        <p:spPr>
          <a:xfrm>
            <a:off x="2343806" y="4826682"/>
            <a:ext cx="6674069" cy="2031318"/>
          </a:xfrm>
          <a:prstGeom prst="rect">
            <a:avLst/>
          </a:prstGeom>
        </p:spPr>
      </p:pic>
      <p:pic>
        <p:nvPicPr>
          <p:cNvPr id="13" name="Picture 18" descr="kclogo_v_b_m-2.png">
            <a:extLst>
              <a:ext uri="{FF2B5EF4-FFF2-40B4-BE49-F238E27FC236}">
                <a16:creationId xmlns:a16="http://schemas.microsoft.com/office/drawing/2014/main" id="{DB0B422F-42FA-47F3-A3CE-16C331A88F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53" y="6307001"/>
            <a:ext cx="851338" cy="551000"/>
          </a:xfrm>
          <a:prstGeom prst="rect">
            <a:avLst/>
          </a:prstGeom>
        </p:spPr>
      </p:pic>
    </p:spTree>
    <p:extLst>
      <p:ext uri="{BB962C8B-B14F-4D97-AF65-F5344CB8AC3E}">
        <p14:creationId xmlns:p14="http://schemas.microsoft.com/office/powerpoint/2010/main" val="103303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B3167-9147-4151-BDC1-9CC2DB8F67B4}"/>
              </a:ext>
            </a:extLst>
          </p:cNvPr>
          <p:cNvSpPr/>
          <p:nvPr/>
        </p:nvSpPr>
        <p:spPr>
          <a:xfrm>
            <a:off x="0" y="2212905"/>
            <a:ext cx="9144000" cy="3787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Title 1">
            <a:extLst>
              <a:ext uri="{FF2B5EF4-FFF2-40B4-BE49-F238E27FC236}">
                <a16:creationId xmlns:a16="http://schemas.microsoft.com/office/drawing/2014/main" id="{CAA7C248-23C7-406E-BD7C-41AE1F48B14E}"/>
              </a:ext>
            </a:extLst>
          </p:cNvPr>
          <p:cNvSpPr>
            <a:spLocks noGrp="1"/>
          </p:cNvSpPr>
          <p:nvPr>
            <p:ph type="title" idx="4294967295"/>
          </p:nvPr>
        </p:nvSpPr>
        <p:spPr>
          <a:xfrm>
            <a:off x="827088" y="3552825"/>
            <a:ext cx="8316912" cy="1155700"/>
          </a:xfrm>
        </p:spPr>
        <p:txBody>
          <a:bodyPr>
            <a:normAutofit/>
          </a:bodyPr>
          <a:lstStyle/>
          <a:p>
            <a:pPr algn="ctr">
              <a:lnSpc>
                <a:spcPct val="100000"/>
              </a:lnSpc>
            </a:pPr>
            <a:r>
              <a:rPr lang="en-US" sz="5475">
                <a:solidFill>
                  <a:schemeClr val="bg1"/>
                </a:solidFill>
                <a:latin typeface="Century Gothic" panose="020B0502020202020204" pitchFamily="34" charset="0"/>
              </a:rPr>
              <a:t>kingcounty.gov/</a:t>
            </a:r>
            <a:r>
              <a:rPr lang="en-US" sz="5475" err="1">
                <a:solidFill>
                  <a:schemeClr val="bg1"/>
                </a:solidFill>
                <a:latin typeface="Century Gothic" panose="020B0502020202020204" pitchFamily="34" charset="0"/>
              </a:rPr>
              <a:t>covid</a:t>
            </a:r>
            <a:endParaRPr lang="en-US" i="0" u="none" strike="noStrike" baseline="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2FF98244-A29E-4584-92D1-544203E0C6D8}"/>
              </a:ext>
            </a:extLst>
          </p:cNvPr>
          <p:cNvSpPr/>
          <p:nvPr/>
        </p:nvSpPr>
        <p:spPr>
          <a:xfrm>
            <a:off x="320007" y="3241617"/>
            <a:ext cx="8631581" cy="461665"/>
          </a:xfrm>
          <a:prstGeom prst="rect">
            <a:avLst/>
          </a:prstGeom>
        </p:spPr>
        <p:txBody>
          <a:bodyPr wrap="square">
            <a:spAutoFit/>
          </a:bodyPr>
          <a:lstStyle/>
          <a:p>
            <a:pPr algn="ctr"/>
            <a:r>
              <a:rPr lang="en-US" sz="2400" dirty="0">
                <a:solidFill>
                  <a:schemeClr val="bg1"/>
                </a:solidFill>
                <a:latin typeface="Century Gothic" panose="020B0502020202020204" pitchFamily="34" charset="0"/>
              </a:rPr>
              <a:t>For more information about COVID-19: </a:t>
            </a:r>
            <a:endParaRPr lang="en-US" sz="2400" dirty="0">
              <a:solidFill>
                <a:schemeClr val="bg1"/>
              </a:solidFill>
            </a:endParaRPr>
          </a:p>
        </p:txBody>
      </p:sp>
      <p:pic>
        <p:nvPicPr>
          <p:cNvPr id="11" name="Graphic 10">
            <a:extLst>
              <a:ext uri="{FF2B5EF4-FFF2-40B4-BE49-F238E27FC236}">
                <a16:creationId xmlns:a16="http://schemas.microsoft.com/office/drawing/2014/main" id="{D3046E68-E0C8-4DFC-94DB-A7ABADDC91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0066" y="1620968"/>
            <a:ext cx="1183869" cy="1183869"/>
          </a:xfrm>
          <a:prstGeom prst="rect">
            <a:avLst/>
          </a:prstGeom>
        </p:spPr>
      </p:pic>
      <p:pic>
        <p:nvPicPr>
          <p:cNvPr id="6" name="Picture 5">
            <a:extLst>
              <a:ext uri="{FF2B5EF4-FFF2-40B4-BE49-F238E27FC236}">
                <a16:creationId xmlns:a16="http://schemas.microsoft.com/office/drawing/2014/main" id="{C950CD9C-192E-4507-8D93-996B557891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86100" y="4979870"/>
            <a:ext cx="2971800" cy="641937"/>
          </a:xfrm>
          <a:prstGeom prst="rect">
            <a:avLst/>
          </a:prstGeom>
        </p:spPr>
      </p:pic>
    </p:spTree>
    <p:extLst>
      <p:ext uri="{BB962C8B-B14F-4D97-AF65-F5344CB8AC3E}">
        <p14:creationId xmlns:p14="http://schemas.microsoft.com/office/powerpoint/2010/main" val="924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3FD0EC-48DD-4BB7-986C-9985A417836D}"/>
              </a:ext>
            </a:extLst>
          </p:cNvPr>
          <p:cNvSpPr txBox="1">
            <a:spLocks/>
          </p:cNvSpPr>
          <p:nvPr/>
        </p:nvSpPr>
        <p:spPr>
          <a:xfrm>
            <a:off x="391486" y="121925"/>
            <a:ext cx="7886700" cy="69782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200" b="1" dirty="0">
                <a:solidFill>
                  <a:srgbClr val="FF6600"/>
                </a:solidFill>
                <a:latin typeface="Calibri" panose="020F0502020204030204"/>
              </a:rPr>
              <a:t>Where do we stand today in King County?</a:t>
            </a:r>
            <a:endParaRPr lang="en-US" sz="3200" dirty="0">
              <a:solidFill>
                <a:srgbClr val="FF6600"/>
              </a:solidFill>
              <a:latin typeface="Calibri" panose="020F0502020204030204"/>
            </a:endParaRPr>
          </a:p>
        </p:txBody>
      </p:sp>
      <p:grpSp>
        <p:nvGrpSpPr>
          <p:cNvPr id="8" name="Group 7">
            <a:extLst>
              <a:ext uri="{FF2B5EF4-FFF2-40B4-BE49-F238E27FC236}">
                <a16:creationId xmlns:a16="http://schemas.microsoft.com/office/drawing/2014/main" id="{3AFCE23A-1536-423A-8BBE-3FB23B8175F4}"/>
              </a:ext>
            </a:extLst>
          </p:cNvPr>
          <p:cNvGrpSpPr/>
          <p:nvPr/>
        </p:nvGrpSpPr>
        <p:grpSpPr>
          <a:xfrm>
            <a:off x="311430" y="1347374"/>
            <a:ext cx="8521139" cy="4330937"/>
            <a:chOff x="641012" y="681330"/>
            <a:chExt cx="6696766" cy="3598496"/>
          </a:xfrm>
        </p:grpSpPr>
        <p:sp>
          <p:nvSpPr>
            <p:cNvPr id="5" name="Speech Bubble: Oval 4">
              <a:extLst>
                <a:ext uri="{FF2B5EF4-FFF2-40B4-BE49-F238E27FC236}">
                  <a16:creationId xmlns:a16="http://schemas.microsoft.com/office/drawing/2014/main" id="{3E3FE320-2389-4306-9E65-5C93776FB005}"/>
                </a:ext>
              </a:extLst>
            </p:cNvPr>
            <p:cNvSpPr/>
            <p:nvPr/>
          </p:nvSpPr>
          <p:spPr>
            <a:xfrm>
              <a:off x="641012" y="681330"/>
              <a:ext cx="6696766" cy="3461692"/>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5BE0B9-9062-411C-AD49-E2DFE2AF41F4}"/>
                </a:ext>
              </a:extLst>
            </p:cNvPr>
            <p:cNvSpPr/>
            <p:nvPr/>
          </p:nvSpPr>
          <p:spPr>
            <a:xfrm>
              <a:off x="1977522" y="1022084"/>
              <a:ext cx="4572000" cy="3257742"/>
            </a:xfrm>
            <a:prstGeom prst="rect">
              <a:avLst/>
            </a:prstGeom>
          </p:spPr>
          <p:txBody>
            <a:bodyPr>
              <a:spAutoFit/>
            </a:bodyPr>
            <a:lstStyle/>
            <a:p>
              <a:r>
                <a:rPr lang="en-US" sz="2400" dirty="0">
                  <a:solidFill>
                    <a:schemeClr val="bg1"/>
                  </a:solidFill>
                </a:rPr>
                <a:t>We're seeing a clear trend now of rising COVID-19 cases and hospitalizations over last 2 weeks… At the same time, more contagious variants that cause more severe infections are increasing. I think there's a good chance we're looking at the beginning of a fourth wave.</a:t>
              </a:r>
            </a:p>
            <a:p>
              <a:endParaRPr lang="en-US" sz="2400" dirty="0">
                <a:solidFill>
                  <a:schemeClr val="bg1"/>
                </a:solidFill>
              </a:endParaRPr>
            </a:p>
            <a:p>
              <a:r>
                <a:rPr lang="en-US" sz="2400" dirty="0">
                  <a:solidFill>
                    <a:schemeClr val="bg1"/>
                  </a:solidFill>
                </a:rPr>
                <a:t>– Dr. Jeff </a:t>
              </a:r>
              <a:r>
                <a:rPr lang="en-US" sz="2400" dirty="0" err="1">
                  <a:solidFill>
                    <a:schemeClr val="bg1"/>
                  </a:solidFill>
                </a:rPr>
                <a:t>Duchin</a:t>
              </a:r>
              <a:endParaRPr lang="en-US" sz="2400" dirty="0">
                <a:solidFill>
                  <a:schemeClr val="bg1"/>
                </a:solidFill>
              </a:endParaRPr>
            </a:p>
            <a:p>
              <a:endParaRPr lang="en-US" dirty="0"/>
            </a:p>
          </p:txBody>
        </p:sp>
      </p:grpSp>
    </p:spTree>
    <p:extLst>
      <p:ext uri="{BB962C8B-B14F-4D97-AF65-F5344CB8AC3E}">
        <p14:creationId xmlns:p14="http://schemas.microsoft.com/office/powerpoint/2010/main" val="274076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98917" y="124253"/>
            <a:ext cx="7886700" cy="1325563"/>
          </a:xfrm>
        </p:spPr>
        <p:txBody>
          <a:bodyPr>
            <a:normAutofit fontScale="90000"/>
          </a:bodyPr>
          <a:lstStyle/>
          <a:p>
            <a:pPr algn="ctr"/>
            <a:r>
              <a:rPr lang="en-US" sz="3600" dirty="0">
                <a:solidFill>
                  <a:schemeClr val="bg1"/>
                </a:solidFill>
              </a:rPr>
              <a:t>VACCINATION IS CURRENTLY OPEN FOR PEOPLE WHO ARE:</a:t>
            </a:r>
            <a:br>
              <a:rPr lang="en-US" sz="3600" dirty="0"/>
            </a:br>
            <a:endParaRPr lang="en-US" cap="all" dirty="0">
              <a:solidFill>
                <a:schemeClr val="bg1"/>
              </a:solidFill>
            </a:endParaRPr>
          </a:p>
        </p:txBody>
      </p:sp>
      <p:sp>
        <p:nvSpPr>
          <p:cNvPr id="7" name="Content Placeholder 6">
            <a:extLst>
              <a:ext uri="{FF2B5EF4-FFF2-40B4-BE49-F238E27FC236}">
                <a16:creationId xmlns:a16="http://schemas.microsoft.com/office/drawing/2014/main" id="{FE513F92-E113-481D-B568-9666D515E7DF}"/>
              </a:ext>
            </a:extLst>
          </p:cNvPr>
          <p:cNvSpPr>
            <a:spLocks noGrp="1"/>
          </p:cNvSpPr>
          <p:nvPr>
            <p:ph idx="1"/>
          </p:nvPr>
        </p:nvSpPr>
        <p:spPr>
          <a:xfrm>
            <a:off x="270933" y="1449816"/>
            <a:ext cx="8748889" cy="5161999"/>
          </a:xfrm>
        </p:spPr>
        <p:txBody>
          <a:bodyPr>
            <a:normAutofit lnSpcReduction="10000"/>
          </a:bodyPr>
          <a:lstStyle/>
          <a:p>
            <a:pPr>
              <a:spcAft>
                <a:spcPts val="600"/>
              </a:spcAft>
            </a:pPr>
            <a:r>
              <a:rPr lang="en-US" sz="2400" dirty="0"/>
              <a:t>Incidence increasing in all age groups, </a:t>
            </a:r>
          </a:p>
          <a:p>
            <a:pPr lvl="1">
              <a:spcAft>
                <a:spcPts val="600"/>
              </a:spcAft>
            </a:pPr>
            <a:r>
              <a:rPr lang="en-US" sz="2400" dirty="0"/>
              <a:t>except 75 and older, where declining because of vaccination, </a:t>
            </a:r>
          </a:p>
          <a:p>
            <a:pPr lvl="1">
              <a:spcAft>
                <a:spcPts val="1800"/>
              </a:spcAft>
            </a:pPr>
            <a:r>
              <a:rPr lang="en-US" sz="2400" dirty="0"/>
              <a:t>18-24 year </a:t>
            </a:r>
            <a:r>
              <a:rPr lang="en-US" sz="2400" dirty="0" err="1"/>
              <a:t>olds</a:t>
            </a:r>
            <a:r>
              <a:rPr lang="en-US" sz="2400" dirty="0"/>
              <a:t> is highest</a:t>
            </a:r>
          </a:p>
          <a:p>
            <a:pPr>
              <a:spcAft>
                <a:spcPts val="1800"/>
              </a:spcAft>
            </a:pPr>
            <a:r>
              <a:rPr lang="en-US" sz="2400" dirty="0"/>
              <a:t>Hospitalizations increasing as well – rising most in 40-69 </a:t>
            </a:r>
          </a:p>
          <a:p>
            <a:pPr>
              <a:spcAft>
                <a:spcPts val="1800"/>
              </a:spcAft>
            </a:pPr>
            <a:r>
              <a:rPr lang="en-US" sz="2400" dirty="0"/>
              <a:t>B1429 &amp; B1427 variants in KC </a:t>
            </a:r>
          </a:p>
          <a:p>
            <a:pPr>
              <a:spcAft>
                <a:spcPts val="1800"/>
              </a:spcAft>
            </a:pPr>
            <a:r>
              <a:rPr lang="en-US" sz="2400" dirty="0"/>
              <a:t>Cases rising before phase 3</a:t>
            </a:r>
          </a:p>
          <a:p>
            <a:pPr>
              <a:spcAft>
                <a:spcPts val="1800"/>
              </a:spcAft>
            </a:pPr>
            <a:r>
              <a:rPr lang="en-US" sz="2400" dirty="0"/>
              <a:t>Phase 3 further increased opportunities to spread </a:t>
            </a:r>
          </a:p>
          <a:p>
            <a:pPr>
              <a:spcAft>
                <a:spcPts val="1800"/>
              </a:spcAft>
            </a:pPr>
            <a:r>
              <a:rPr lang="en-US" sz="2400" dirty="0"/>
              <a:t>Unless we increase actions to limits the spread of COVID-19  we should expect cases to continue to increase. </a:t>
            </a:r>
          </a:p>
          <a:p>
            <a:pPr fontAlgn="base">
              <a:spcAft>
                <a:spcPts val="1800"/>
              </a:spcAft>
            </a:pPr>
            <a:endParaRPr lang="en-US" sz="3600" dirty="0"/>
          </a:p>
        </p:txBody>
      </p:sp>
    </p:spTree>
    <p:extLst>
      <p:ext uri="{BB962C8B-B14F-4D97-AF65-F5344CB8AC3E}">
        <p14:creationId xmlns:p14="http://schemas.microsoft.com/office/powerpoint/2010/main" val="311332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D0F09-C52E-493A-A9AB-570CD0163897}"/>
              </a:ext>
            </a:extLst>
          </p:cNvPr>
          <p:cNvSpPr>
            <a:spLocks noGrp="1"/>
          </p:cNvSpPr>
          <p:nvPr>
            <p:ph type="title"/>
          </p:nvPr>
        </p:nvSpPr>
        <p:spPr>
          <a:xfrm>
            <a:off x="0" y="0"/>
            <a:ext cx="9143999" cy="982698"/>
          </a:xfrm>
          <a:solidFill>
            <a:schemeClr val="accent1"/>
          </a:solidFill>
        </p:spPr>
        <p:txBody>
          <a:bodyPr>
            <a:normAutofit/>
          </a:bodyPr>
          <a:lstStyle/>
          <a:p>
            <a:pPr algn="ctr"/>
            <a:r>
              <a:rPr lang="en-US" b="1" dirty="0">
                <a:solidFill>
                  <a:schemeClr val="bg1"/>
                </a:solidFill>
              </a:rPr>
              <a:t>VACCINES IN KING COUNTY</a:t>
            </a:r>
            <a:endParaRPr lang="en-US" b="1" dirty="0">
              <a:solidFill>
                <a:schemeClr val="accent2"/>
              </a:solidFill>
            </a:endParaRPr>
          </a:p>
        </p:txBody>
      </p:sp>
      <p:sp>
        <p:nvSpPr>
          <p:cNvPr id="5" name="Date Placeholder 4">
            <a:extLst>
              <a:ext uri="{FF2B5EF4-FFF2-40B4-BE49-F238E27FC236}">
                <a16:creationId xmlns:a16="http://schemas.microsoft.com/office/drawing/2014/main" id="{8C9869CE-D889-4477-AB1A-ADDE08C26E6C}"/>
              </a:ext>
            </a:extLst>
          </p:cNvPr>
          <p:cNvSpPr>
            <a:spLocks noGrp="1"/>
          </p:cNvSpPr>
          <p:nvPr>
            <p:ph type="dt" sz="half" idx="10"/>
          </p:nvPr>
        </p:nvSpPr>
        <p:spPr/>
        <p:txBody>
          <a:bodyPr/>
          <a:lstStyle/>
          <a:p>
            <a:fld id="{1F344F74-B77A-4A61-9C7F-F223C55F4BCD}" type="datetime1">
              <a:rPr lang="en-US" smtClean="0"/>
              <a:t>3/29/2021</a:t>
            </a:fld>
            <a:endParaRPr lang="en-US"/>
          </a:p>
        </p:txBody>
      </p:sp>
      <p:pic>
        <p:nvPicPr>
          <p:cNvPr id="13" name="Picture 12">
            <a:extLst>
              <a:ext uri="{FF2B5EF4-FFF2-40B4-BE49-F238E27FC236}">
                <a16:creationId xmlns:a16="http://schemas.microsoft.com/office/drawing/2014/main" id="{0EEB492B-B206-4DEE-90F9-1490CAD41AC7}"/>
              </a:ext>
            </a:extLst>
          </p:cNvPr>
          <p:cNvPicPr>
            <a:picLocks noChangeAspect="1"/>
          </p:cNvPicPr>
          <p:nvPr/>
        </p:nvPicPr>
        <p:blipFill>
          <a:blip r:embed="rId3"/>
          <a:stretch>
            <a:fillRect/>
          </a:stretch>
        </p:blipFill>
        <p:spPr>
          <a:xfrm>
            <a:off x="8078993" y="1049308"/>
            <a:ext cx="1065007" cy="1065007"/>
          </a:xfrm>
          <a:prstGeom prst="rect">
            <a:avLst/>
          </a:prstGeom>
        </p:spPr>
      </p:pic>
      <p:pic>
        <p:nvPicPr>
          <p:cNvPr id="6" name="Picture 5">
            <a:extLst>
              <a:ext uri="{FF2B5EF4-FFF2-40B4-BE49-F238E27FC236}">
                <a16:creationId xmlns:a16="http://schemas.microsoft.com/office/drawing/2014/main" id="{7176F234-997B-4376-B033-B51CB719A9F9}"/>
              </a:ext>
            </a:extLst>
          </p:cNvPr>
          <p:cNvPicPr>
            <a:picLocks noChangeAspect="1"/>
          </p:cNvPicPr>
          <p:nvPr/>
        </p:nvPicPr>
        <p:blipFill rotWithShape="1">
          <a:blip r:embed="rId4"/>
          <a:srcRect l="14938" t="19537" r="69630" b="67120"/>
          <a:stretch/>
        </p:blipFill>
        <p:spPr>
          <a:xfrm>
            <a:off x="384700" y="1343379"/>
            <a:ext cx="5812899" cy="3216582"/>
          </a:xfrm>
          <a:prstGeom prst="rect">
            <a:avLst/>
          </a:prstGeom>
        </p:spPr>
      </p:pic>
      <p:pic>
        <p:nvPicPr>
          <p:cNvPr id="7" name="Picture 6">
            <a:extLst>
              <a:ext uri="{FF2B5EF4-FFF2-40B4-BE49-F238E27FC236}">
                <a16:creationId xmlns:a16="http://schemas.microsoft.com/office/drawing/2014/main" id="{008731BE-6DBF-47D5-9F67-3FE1E78D00C1}"/>
              </a:ext>
            </a:extLst>
          </p:cNvPr>
          <p:cNvPicPr>
            <a:picLocks noChangeAspect="1"/>
          </p:cNvPicPr>
          <p:nvPr/>
        </p:nvPicPr>
        <p:blipFill rotWithShape="1">
          <a:blip r:embed="rId4"/>
          <a:srcRect l="17242" t="37135" r="70625" b="58054"/>
          <a:stretch/>
        </p:blipFill>
        <p:spPr>
          <a:xfrm>
            <a:off x="2858417" y="4920642"/>
            <a:ext cx="5656933" cy="1435713"/>
          </a:xfrm>
          <a:prstGeom prst="rect">
            <a:avLst/>
          </a:prstGeom>
        </p:spPr>
      </p:pic>
    </p:spTree>
    <p:extLst>
      <p:ext uri="{BB962C8B-B14F-4D97-AF65-F5344CB8AC3E}">
        <p14:creationId xmlns:p14="http://schemas.microsoft.com/office/powerpoint/2010/main" val="234992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ne million vivint blog">
            <a:extLst>
              <a:ext uri="{FF2B5EF4-FFF2-40B4-BE49-F238E27FC236}">
                <a16:creationId xmlns:a16="http://schemas.microsoft.com/office/drawing/2014/main" id="{97849051-1500-4231-B9BC-7AD37CE55E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704783"/>
            <a:ext cx="8178799" cy="544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82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875434-ECCB-4A6E-93C6-243182D0F62E}"/>
              </a:ext>
            </a:extLst>
          </p:cNvPr>
          <p:cNvPicPr>
            <a:picLocks noChangeAspect="1"/>
          </p:cNvPicPr>
          <p:nvPr/>
        </p:nvPicPr>
        <p:blipFill>
          <a:blip r:embed="rId3"/>
          <a:stretch>
            <a:fillRect/>
          </a:stretch>
        </p:blipFill>
        <p:spPr>
          <a:xfrm>
            <a:off x="26417" y="1320094"/>
            <a:ext cx="4545583" cy="2762074"/>
          </a:xfrm>
          <a:prstGeom prst="rect">
            <a:avLst/>
          </a:prstGeom>
        </p:spPr>
      </p:pic>
      <p:sp>
        <p:nvSpPr>
          <p:cNvPr id="8" name="Rectangle 7">
            <a:extLst>
              <a:ext uri="{FF2B5EF4-FFF2-40B4-BE49-F238E27FC236}">
                <a16:creationId xmlns:a16="http://schemas.microsoft.com/office/drawing/2014/main" id="{05F5012A-3931-4881-8B47-F32DBFFDFD59}"/>
              </a:ext>
            </a:extLst>
          </p:cNvPr>
          <p:cNvSpPr/>
          <p:nvPr/>
        </p:nvSpPr>
        <p:spPr>
          <a:xfrm>
            <a:off x="5068711" y="1419002"/>
            <a:ext cx="4075289" cy="3046988"/>
          </a:xfrm>
          <a:prstGeom prst="rect">
            <a:avLst/>
          </a:prstGeom>
        </p:spPr>
        <p:txBody>
          <a:bodyPr wrap="square">
            <a:spAutoFit/>
          </a:bodyPr>
          <a:lstStyle/>
          <a:p>
            <a:r>
              <a:rPr lang="en-US" sz="2400" b="1" dirty="0"/>
              <a:t>Travel increases your chance of spreading and getting COVID-19. Delay travel and stay home to protect yourself and others from COVID-19, even if you are vaccinated.</a:t>
            </a:r>
          </a:p>
        </p:txBody>
      </p:sp>
      <p:sp>
        <p:nvSpPr>
          <p:cNvPr id="9" name="Rectangle 8">
            <a:extLst>
              <a:ext uri="{FF2B5EF4-FFF2-40B4-BE49-F238E27FC236}">
                <a16:creationId xmlns:a16="http://schemas.microsoft.com/office/drawing/2014/main" id="{D01E2694-FEF0-493E-B683-BFC467452431}"/>
              </a:ext>
            </a:extLst>
          </p:cNvPr>
          <p:cNvSpPr/>
          <p:nvPr/>
        </p:nvSpPr>
        <p:spPr>
          <a:xfrm>
            <a:off x="84667" y="6572800"/>
            <a:ext cx="8449733" cy="307777"/>
          </a:xfrm>
          <a:prstGeom prst="rect">
            <a:avLst/>
          </a:prstGeom>
        </p:spPr>
        <p:txBody>
          <a:bodyPr wrap="square">
            <a:spAutoFit/>
          </a:bodyPr>
          <a:lstStyle/>
          <a:p>
            <a:r>
              <a:rPr lang="en-US" sz="1400" dirty="0">
                <a:hlinkClick r:id="rId4"/>
              </a:rPr>
              <a:t>https://www.cdc.gov/coronavirus/2019-ncov/travelers/travel-during-covid19.html</a:t>
            </a:r>
            <a:endParaRPr lang="en-US" sz="1400" dirty="0"/>
          </a:p>
        </p:txBody>
      </p:sp>
    </p:spTree>
    <p:extLst>
      <p:ext uri="{BB962C8B-B14F-4D97-AF65-F5344CB8AC3E}">
        <p14:creationId xmlns:p14="http://schemas.microsoft.com/office/powerpoint/2010/main" val="29186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8C6448-3E22-4B62-9DD2-568D21237923}"/>
              </a:ext>
            </a:extLst>
          </p:cNvPr>
          <p:cNvSpPr>
            <a:spLocks noGrp="1"/>
          </p:cNvSpPr>
          <p:nvPr>
            <p:ph idx="1"/>
          </p:nvPr>
        </p:nvSpPr>
        <p:spPr>
          <a:xfrm>
            <a:off x="355600" y="2043820"/>
            <a:ext cx="8178800" cy="4351338"/>
          </a:xfrm>
        </p:spPr>
        <p:txBody>
          <a:bodyPr>
            <a:normAutofit fontScale="92500" lnSpcReduction="20000"/>
          </a:bodyPr>
          <a:lstStyle/>
          <a:p>
            <a:pPr>
              <a:spcAft>
                <a:spcPts val="1200"/>
              </a:spcAft>
            </a:pPr>
            <a:r>
              <a:rPr lang="en-US" sz="2200" dirty="0"/>
              <a:t>If you are eligible, get fully vaccinated for COVID-19.</a:t>
            </a:r>
          </a:p>
          <a:p>
            <a:pPr>
              <a:spcAft>
                <a:spcPts val="1200"/>
              </a:spcAft>
            </a:pPr>
            <a:r>
              <a:rPr lang="en-US" sz="2200" dirty="0"/>
              <a:t>Get tested 1-3 days before your trip.</a:t>
            </a:r>
          </a:p>
          <a:p>
            <a:pPr>
              <a:spcAft>
                <a:spcPts val="1200"/>
              </a:spcAft>
            </a:pPr>
            <a:r>
              <a:rPr lang="en-US" sz="2200" dirty="0"/>
              <a:t>Wear a mask over your nose and mouth when in public.</a:t>
            </a:r>
          </a:p>
          <a:p>
            <a:pPr>
              <a:spcAft>
                <a:spcPts val="1200"/>
              </a:spcAft>
            </a:pPr>
            <a:r>
              <a:rPr lang="en-US" sz="2200" dirty="0"/>
              <a:t>Avoid crowds and stay at least 6 feet / 2 meters.</a:t>
            </a:r>
          </a:p>
          <a:p>
            <a:pPr>
              <a:spcAft>
                <a:spcPts val="1200"/>
              </a:spcAft>
            </a:pPr>
            <a:r>
              <a:rPr lang="en-US" sz="2200" dirty="0"/>
              <a:t>Get tested 3-5 days after your trip and stay home and self-quarantine for a full 7 days after travel, even if your test is negative. </a:t>
            </a:r>
          </a:p>
          <a:p>
            <a:pPr>
              <a:spcAft>
                <a:spcPts val="1200"/>
              </a:spcAft>
            </a:pPr>
            <a:r>
              <a:rPr lang="en-US" sz="2200" dirty="0"/>
              <a:t>If you don’t get tested, stay home and self-quarantine for 10 days after travel.</a:t>
            </a:r>
          </a:p>
          <a:p>
            <a:pPr>
              <a:spcAft>
                <a:spcPts val="1200"/>
              </a:spcAft>
            </a:pPr>
            <a:r>
              <a:rPr lang="en-US" sz="2200" dirty="0"/>
              <a:t>Follow all </a:t>
            </a:r>
            <a:r>
              <a:rPr lang="en-US" sz="2200" u="sng" dirty="0">
                <a:hlinkClick r:id="rId3"/>
              </a:rPr>
              <a:t>state and local</a:t>
            </a:r>
            <a:r>
              <a:rPr lang="en-US" sz="2200" dirty="0"/>
              <a:t> recommendations or requirements after travel.</a:t>
            </a:r>
          </a:p>
          <a:p>
            <a:pPr marL="0" indent="0">
              <a:buNone/>
            </a:pPr>
            <a:endParaRPr lang="en-US" dirty="0"/>
          </a:p>
        </p:txBody>
      </p:sp>
      <p:pic>
        <p:nvPicPr>
          <p:cNvPr id="7" name="Picture 6">
            <a:extLst>
              <a:ext uri="{FF2B5EF4-FFF2-40B4-BE49-F238E27FC236}">
                <a16:creationId xmlns:a16="http://schemas.microsoft.com/office/drawing/2014/main" id="{12875434-ECCB-4A6E-93C6-243182D0F62E}"/>
              </a:ext>
            </a:extLst>
          </p:cNvPr>
          <p:cNvPicPr>
            <a:picLocks noChangeAspect="1"/>
          </p:cNvPicPr>
          <p:nvPr/>
        </p:nvPicPr>
        <p:blipFill>
          <a:blip r:embed="rId4"/>
          <a:stretch>
            <a:fillRect/>
          </a:stretch>
        </p:blipFill>
        <p:spPr>
          <a:xfrm>
            <a:off x="0" y="0"/>
            <a:ext cx="2923822" cy="1776628"/>
          </a:xfrm>
          <a:prstGeom prst="rect">
            <a:avLst/>
          </a:prstGeom>
        </p:spPr>
      </p:pic>
      <p:sp>
        <p:nvSpPr>
          <p:cNvPr id="9" name="Rectangle 8">
            <a:extLst>
              <a:ext uri="{FF2B5EF4-FFF2-40B4-BE49-F238E27FC236}">
                <a16:creationId xmlns:a16="http://schemas.microsoft.com/office/drawing/2014/main" id="{622392BF-C3D0-4F5D-9245-0CFD6FE8B531}"/>
              </a:ext>
            </a:extLst>
          </p:cNvPr>
          <p:cNvSpPr/>
          <p:nvPr/>
        </p:nvSpPr>
        <p:spPr>
          <a:xfrm>
            <a:off x="3934180" y="288149"/>
            <a:ext cx="4572000" cy="1200329"/>
          </a:xfrm>
          <a:prstGeom prst="rect">
            <a:avLst/>
          </a:prstGeom>
        </p:spPr>
        <p:txBody>
          <a:bodyPr>
            <a:spAutoFit/>
          </a:bodyPr>
          <a:lstStyle/>
          <a:p>
            <a:r>
              <a:rPr lang="en-US" sz="2400" dirty="0"/>
              <a:t>If you</a:t>
            </a:r>
            <a:r>
              <a:rPr lang="en-US" sz="2400" b="1" dirty="0"/>
              <a:t> must </a:t>
            </a:r>
            <a:r>
              <a:rPr lang="en-US" sz="2400" dirty="0"/>
              <a:t>travel, take steps to protect yourself and others:</a:t>
            </a:r>
          </a:p>
        </p:txBody>
      </p:sp>
      <p:sp>
        <p:nvSpPr>
          <p:cNvPr id="10" name="Rectangle 9">
            <a:extLst>
              <a:ext uri="{FF2B5EF4-FFF2-40B4-BE49-F238E27FC236}">
                <a16:creationId xmlns:a16="http://schemas.microsoft.com/office/drawing/2014/main" id="{9CAA594D-DF71-465F-918C-76DA198AC3C7}"/>
              </a:ext>
            </a:extLst>
          </p:cNvPr>
          <p:cNvSpPr/>
          <p:nvPr/>
        </p:nvSpPr>
        <p:spPr>
          <a:xfrm>
            <a:off x="84667" y="6572800"/>
            <a:ext cx="8449733" cy="307777"/>
          </a:xfrm>
          <a:prstGeom prst="rect">
            <a:avLst/>
          </a:prstGeom>
        </p:spPr>
        <p:txBody>
          <a:bodyPr wrap="square">
            <a:spAutoFit/>
          </a:bodyPr>
          <a:lstStyle/>
          <a:p>
            <a:r>
              <a:rPr lang="en-US" sz="1400" dirty="0">
                <a:hlinkClick r:id="rId5"/>
              </a:rPr>
              <a:t>https://www.cdc.gov/coronavirus/2019-ncov/travelers/travel-during-covid19.html</a:t>
            </a:r>
            <a:endParaRPr lang="en-US" sz="1400" dirty="0"/>
          </a:p>
        </p:txBody>
      </p:sp>
    </p:spTree>
    <p:extLst>
      <p:ext uri="{BB962C8B-B14F-4D97-AF65-F5344CB8AC3E}">
        <p14:creationId xmlns:p14="http://schemas.microsoft.com/office/powerpoint/2010/main" val="114798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0E594B-B247-4836-822F-5FF99A7B49CF}"/>
              </a:ext>
            </a:extLst>
          </p:cNvPr>
          <p:cNvSpPr/>
          <p:nvPr/>
        </p:nvSpPr>
        <p:spPr>
          <a:xfrm>
            <a:off x="0" y="0"/>
            <a:ext cx="9144000" cy="126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510206" y="0"/>
            <a:ext cx="7886700" cy="1325563"/>
          </a:xfrm>
        </p:spPr>
        <p:txBody>
          <a:bodyPr>
            <a:normAutofit/>
          </a:bodyPr>
          <a:lstStyle/>
          <a:p>
            <a:pPr algn="ctr"/>
            <a:r>
              <a:rPr lang="en-US" cap="all" dirty="0">
                <a:solidFill>
                  <a:schemeClr val="bg1"/>
                </a:solidFill>
              </a:rPr>
              <a:t>King County In phase 3 of Washington state recovery plan</a:t>
            </a:r>
          </a:p>
        </p:txBody>
      </p:sp>
      <p:sp>
        <p:nvSpPr>
          <p:cNvPr id="5" name="Content Placeholder 4">
            <a:extLst>
              <a:ext uri="{FF2B5EF4-FFF2-40B4-BE49-F238E27FC236}">
                <a16:creationId xmlns:a16="http://schemas.microsoft.com/office/drawing/2014/main" id="{1A8C6448-3E22-4B62-9DD2-568D21237923}"/>
              </a:ext>
            </a:extLst>
          </p:cNvPr>
          <p:cNvSpPr>
            <a:spLocks noGrp="1"/>
          </p:cNvSpPr>
          <p:nvPr>
            <p:ph idx="1"/>
          </p:nvPr>
        </p:nvSpPr>
        <p:spPr/>
        <p:txBody>
          <a:bodyPr>
            <a:normAutofit/>
          </a:bodyPr>
          <a:lstStyle/>
          <a:p>
            <a:pPr>
              <a:spcAft>
                <a:spcPts val="1200"/>
              </a:spcAft>
            </a:pPr>
            <a:r>
              <a:rPr lang="en-US" sz="2400" dirty="0"/>
              <a:t>Phase 3 allows up to 50% occupancy or 400 people maximum, whichever is lower, for all indoor spaces. </a:t>
            </a:r>
          </a:p>
          <a:p>
            <a:pPr>
              <a:spcAft>
                <a:spcPts val="1200"/>
              </a:spcAft>
            </a:pPr>
            <a:r>
              <a:rPr lang="en-US" sz="2400" dirty="0"/>
              <a:t>This applies to all industries and indoor activities currently allowed</a:t>
            </a:r>
          </a:p>
          <a:p>
            <a:pPr>
              <a:spcAft>
                <a:spcPts val="1200"/>
              </a:spcAft>
            </a:pPr>
            <a:r>
              <a:rPr lang="en-US" sz="2400" dirty="0"/>
              <a:t>Restaurants, gyms and fitness centers and movie theaters, among others, may all increase their capacity.</a:t>
            </a:r>
          </a:p>
          <a:p>
            <a:endParaRPr lang="en-US" dirty="0"/>
          </a:p>
        </p:txBody>
      </p:sp>
    </p:spTree>
    <p:extLst>
      <p:ext uri="{BB962C8B-B14F-4D97-AF65-F5344CB8AC3E}">
        <p14:creationId xmlns:p14="http://schemas.microsoft.com/office/powerpoint/2010/main" val="32232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FF8200"/>
      </a:accent1>
      <a:accent2>
        <a:srgbClr val="165C7D"/>
      </a:accent2>
      <a:accent3>
        <a:srgbClr val="C8D8EB"/>
      </a:accent3>
      <a:accent4>
        <a:srgbClr val="323F4F"/>
      </a:accent4>
      <a:accent5>
        <a:srgbClr val="C55A11"/>
      </a:accent5>
      <a:accent6>
        <a:srgbClr val="636466"/>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339B50A228434D9228CF94ECD07A95" ma:contentTypeVersion="13" ma:contentTypeDescription="Create a new document." ma:contentTypeScope="" ma:versionID="fc478765a5912c2afe840711019a3c47">
  <xsd:schema xmlns:xsd="http://www.w3.org/2001/XMLSchema" xmlns:xs="http://www.w3.org/2001/XMLSchema" xmlns:p="http://schemas.microsoft.com/office/2006/metadata/properties" xmlns:ns3="7a791864-8c03-4d51-b6d8-08373d1471ee" xmlns:ns4="032420d9-cf83-4955-8111-b853344bd51c" targetNamespace="http://schemas.microsoft.com/office/2006/metadata/properties" ma:root="true" ma:fieldsID="84e1576008b032b95c81826312dda6f1" ns3:_="" ns4:_="">
    <xsd:import namespace="7a791864-8c03-4d51-b6d8-08373d1471ee"/>
    <xsd:import namespace="032420d9-cf83-4955-8111-b853344bd5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91864-8c03-4d51-b6d8-08373d147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2420d9-cf83-4955-8111-b853344bd5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3B41B-6915-49C2-A33D-239C4F5436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59A754-68DD-4324-8A62-1C42F1207D20}">
  <ds:schemaRefs>
    <ds:schemaRef ds:uri="http://schemas.microsoft.com/sharepoint/v3/contenttype/forms"/>
  </ds:schemaRefs>
</ds:datastoreItem>
</file>

<file path=customXml/itemProps3.xml><?xml version="1.0" encoding="utf-8"?>
<ds:datastoreItem xmlns:ds="http://schemas.openxmlformats.org/officeDocument/2006/customXml" ds:itemID="{F5A15137-1469-47C9-BC92-D7EB7C092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791864-8c03-4d51-b6d8-08373d1471ee"/>
    <ds:schemaRef ds:uri="032420d9-cf83-4955-8111-b853344bd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TotalTime>
  <Words>1889</Words>
  <Application>Microsoft Office PowerPoint</Application>
  <PresentationFormat>On-screen Show (4:3)</PresentationFormat>
  <Paragraphs>181</Paragraphs>
  <Slides>27</Slides>
  <Notes>25</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Century Gothic</vt:lpstr>
      <vt:lpstr>Wingdings</vt:lpstr>
      <vt:lpstr>1_Office Theme</vt:lpstr>
      <vt:lpstr>2_Office Theme</vt:lpstr>
      <vt:lpstr>Community Partners’ Call</vt:lpstr>
      <vt:lpstr>Agenda</vt:lpstr>
      <vt:lpstr>PowerPoint Presentation</vt:lpstr>
      <vt:lpstr>VACCINATION IS CURRENTLY OPEN FOR PEOPLE WHO ARE: </vt:lpstr>
      <vt:lpstr>VACCINES IN KING COUNTY</vt:lpstr>
      <vt:lpstr>PowerPoint Presentation</vt:lpstr>
      <vt:lpstr>PowerPoint Presentation</vt:lpstr>
      <vt:lpstr>PowerPoint Presentation</vt:lpstr>
      <vt:lpstr>King County In phase 3 of Washington state recovery plan</vt:lpstr>
      <vt:lpstr>King County In phase 3 of Washington state recovery plan</vt:lpstr>
      <vt:lpstr>King County In phase 3 of Washington state recovery plan</vt:lpstr>
      <vt:lpstr>VACCINATION IS CURRENTLY OPEN FOR PEOPLE WHO ARE: </vt:lpstr>
      <vt:lpstr>VACCINATION IS CURRENTLY OPEN FOR PEOPLE WHO ARE: </vt:lpstr>
      <vt:lpstr>VACCINATION IS CURRENTLY OPEN FOR PEOPLE WHO ARE: </vt:lpstr>
      <vt:lpstr>VACCINATION IS CURRENTLY OPEN FOR PEOPLE WHO ARE: </vt:lpstr>
      <vt:lpstr>VACCINATION IS CURRENTLY OPEN FOR PEOPLE WHO ARE: </vt:lpstr>
      <vt:lpstr>VACCINATION IS CURRENTLY OPEN FOR PEOPLE WHO ARE: </vt:lpstr>
      <vt:lpstr>How CAN I GET VACCINATED? </vt:lpstr>
      <vt:lpstr>VACCINE ELIGIBILITY:  MARCH  31st </vt:lpstr>
      <vt:lpstr>VACCINE ACCESS </vt:lpstr>
      <vt:lpstr>VACCINE ELIGIBILITY:  MAY 1st </vt:lpstr>
      <vt:lpstr>VACCINE ACCESS</vt:lpstr>
      <vt:lpstr>Transportation to vaccines</vt:lpstr>
      <vt:lpstr>NEW FINANCIAL RESOURCES</vt:lpstr>
      <vt:lpstr>NEW FINANCIAL RESOURCES</vt:lpstr>
      <vt:lpstr>PowerPoint Presentation</vt:lpstr>
      <vt:lpstr>kingcounty.gov/covid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Partners’ Call</dc:title>
  <dc:creator>Reitzes, Becky</dc:creator>
  <cp:lastModifiedBy>Reitzes, Becky</cp:lastModifiedBy>
  <cp:revision>4</cp:revision>
  <dcterms:created xsi:type="dcterms:W3CDTF">2021-03-29T22:54:16Z</dcterms:created>
  <dcterms:modified xsi:type="dcterms:W3CDTF">2021-03-30T00:00:09Z</dcterms:modified>
</cp:coreProperties>
</file>